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4"/>
  </p:notesMasterIdLst>
  <p:handoutMasterIdLst>
    <p:handoutMasterId r:id="rId65"/>
  </p:handoutMasterIdLst>
  <p:sldIdLst>
    <p:sldId id="25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4" r:id="rId20"/>
    <p:sldId id="335" r:id="rId21"/>
    <p:sldId id="336" r:id="rId22"/>
    <p:sldId id="337" r:id="rId23"/>
    <p:sldId id="338" r:id="rId24"/>
    <p:sldId id="341" r:id="rId25"/>
    <p:sldId id="339" r:id="rId26"/>
    <p:sldId id="340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62" r:id="rId48"/>
    <p:sldId id="363" r:id="rId49"/>
    <p:sldId id="364" r:id="rId50"/>
    <p:sldId id="365" r:id="rId51"/>
    <p:sldId id="366" r:id="rId52"/>
    <p:sldId id="368" r:id="rId53"/>
    <p:sldId id="369" r:id="rId54"/>
    <p:sldId id="370" r:id="rId55"/>
    <p:sldId id="371" r:id="rId56"/>
    <p:sldId id="372" r:id="rId57"/>
    <p:sldId id="373" r:id="rId58"/>
    <p:sldId id="374" r:id="rId59"/>
    <p:sldId id="376" r:id="rId60"/>
    <p:sldId id="375" r:id="rId61"/>
    <p:sldId id="377" r:id="rId62"/>
    <p:sldId id="378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" initials="H" lastIdx="1" clrIdx="0">
    <p:extLst>
      <p:ext uri="{19B8F6BF-5375-455C-9EA6-DF929625EA0E}">
        <p15:presenceInfo xmlns:p15="http://schemas.microsoft.com/office/powerpoint/2012/main" userId="Ho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5B04"/>
    <a:srgbClr val="005024"/>
    <a:srgbClr val="FAA429"/>
    <a:srgbClr val="002A5E"/>
    <a:srgbClr val="FCCA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96305" autoAdjust="0"/>
  </p:normalViewPr>
  <p:slideViewPr>
    <p:cSldViewPr snapToGrid="0">
      <p:cViewPr varScale="1">
        <p:scale>
          <a:sx n="104" d="100"/>
          <a:sy n="104" d="100"/>
        </p:scale>
        <p:origin x="318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64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13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rotm\Documents\Mestrado\BI\Projecao%20Demanda%20Experiencia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rotm\Documents\Mestrado\BI\Projecao%20Demanda%20Experiencia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/>
              <a:t>Δ</a:t>
            </a:r>
            <a:r>
              <a:rPr lang="en-US"/>
              <a:t>%PIB</a:t>
            </a:r>
            <a:r>
              <a:rPr lang="en-US" baseline="0"/>
              <a:t> x </a:t>
            </a:r>
            <a:r>
              <a:rPr lang="el-GR" sz="1400" b="0" i="0" u="none" strike="noStrike" baseline="0">
                <a:effectLst/>
              </a:rPr>
              <a:t>Δ</a:t>
            </a:r>
            <a:r>
              <a:rPr lang="en-US" sz="1400" b="0" i="0" u="none" strike="noStrike" baseline="0">
                <a:effectLst/>
              </a:rPr>
              <a:t>%Consumo Eletricidade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'ScatterPlot Eletricidade'!$B$2</c:f>
              <c:strCache>
                <c:ptCount val="1"/>
                <c:pt idx="0">
                  <c:v>d% PIB Met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15875">
                <a:solidFill>
                  <a:schemeClr val="tx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'ScatterPlot Eletricidade'!$B$3:$B$47</c:f>
              <c:numCache>
                <c:formatCode>0.00%;\-0.00%;0.00%</c:formatCode>
                <c:ptCount val="45"/>
                <c:pt idx="0">
                  <c:v>0.113</c:v>
                </c:pt>
                <c:pt idx="1">
                  <c:v>0.12050000000000001</c:v>
                </c:pt>
                <c:pt idx="2">
                  <c:v>0.13980000000000001</c:v>
                </c:pt>
                <c:pt idx="3">
                  <c:v>9.0399999999999994E-2</c:v>
                </c:pt>
                <c:pt idx="4">
                  <c:v>5.21E-2</c:v>
                </c:pt>
                <c:pt idx="5">
                  <c:v>9.7899999999999987E-2</c:v>
                </c:pt>
                <c:pt idx="6">
                  <c:v>4.6100000000000002E-2</c:v>
                </c:pt>
                <c:pt idx="7">
                  <c:v>3.2300000000000002E-2</c:v>
                </c:pt>
                <c:pt idx="8">
                  <c:v>6.7699999999999996E-2</c:v>
                </c:pt>
                <c:pt idx="9">
                  <c:v>9.11E-2</c:v>
                </c:pt>
                <c:pt idx="10">
                  <c:v>-4.3899999999999995E-2</c:v>
                </c:pt>
                <c:pt idx="11">
                  <c:v>5.7999999999999996E-3</c:v>
                </c:pt>
                <c:pt idx="12">
                  <c:v>-3.4099999999999998E-2</c:v>
                </c:pt>
                <c:pt idx="13">
                  <c:v>5.2699999999999997E-2</c:v>
                </c:pt>
                <c:pt idx="14">
                  <c:v>7.9500000000000001E-2</c:v>
                </c:pt>
                <c:pt idx="15">
                  <c:v>7.9899999999999999E-2</c:v>
                </c:pt>
                <c:pt idx="16">
                  <c:v>3.6000000000000004E-2</c:v>
                </c:pt>
                <c:pt idx="17">
                  <c:v>-1E-3</c:v>
                </c:pt>
                <c:pt idx="18">
                  <c:v>3.2799999999999996E-2</c:v>
                </c:pt>
                <c:pt idx="19">
                  <c:v>-3.1E-2</c:v>
                </c:pt>
                <c:pt idx="20">
                  <c:v>1.5100000000000001E-2</c:v>
                </c:pt>
                <c:pt idx="21">
                  <c:v>-4.6999999999999993E-3</c:v>
                </c:pt>
                <c:pt idx="22">
                  <c:v>4.6699999999999998E-2</c:v>
                </c:pt>
                <c:pt idx="23">
                  <c:v>5.33E-2</c:v>
                </c:pt>
                <c:pt idx="24">
                  <c:v>4.4199999999999996E-2</c:v>
                </c:pt>
                <c:pt idx="25">
                  <c:v>2.2991376601751545E-2</c:v>
                </c:pt>
                <c:pt idx="26">
                  <c:v>2.5342338048156776E-2</c:v>
                </c:pt>
                <c:pt idx="27">
                  <c:v>1.4214815228865474E-2</c:v>
                </c:pt>
                <c:pt idx="28">
                  <c:v>1.8203151895443304E-2</c:v>
                </c:pt>
                <c:pt idx="29">
                  <c:v>3.8467521455338272E-2</c:v>
                </c:pt>
                <c:pt idx="30">
                  <c:v>2.0637140919325114E-2</c:v>
                </c:pt>
                <c:pt idx="31">
                  <c:v>3.122349532551949E-2</c:v>
                </c:pt>
                <c:pt idx="32">
                  <c:v>9.913197740495816E-3</c:v>
                </c:pt>
                <c:pt idx="33">
                  <c:v>5.0095557306962801E-2</c:v>
                </c:pt>
                <c:pt idx="34">
                  <c:v>3.6606298646431057E-2</c:v>
                </c:pt>
                <c:pt idx="35">
                  <c:v>4.3312454167936609E-2</c:v>
                </c:pt>
                <c:pt idx="36">
                  <c:v>5.8265113612222086E-2</c:v>
                </c:pt>
                <c:pt idx="37">
                  <c:v>4.8240190836507324E-2</c:v>
                </c:pt>
                <c:pt idx="38">
                  <c:v>2.0668235533339185E-2</c:v>
                </c:pt>
                <c:pt idx="39">
                  <c:v>5.8036528723958813E-2</c:v>
                </c:pt>
                <c:pt idx="40">
                  <c:v>3.4578224455612538E-2</c:v>
                </c:pt>
                <c:pt idx="41">
                  <c:v>2.9029099354093146E-2</c:v>
                </c:pt>
                <c:pt idx="42">
                  <c:v>2.7538277764064922E-2</c:v>
                </c:pt>
                <c:pt idx="43">
                  <c:v>9.8540343272632835E-3</c:v>
                </c:pt>
                <c:pt idx="44">
                  <c:v>-2.6964293033380216E-2</c:v>
                </c:pt>
              </c:numCache>
            </c:numRef>
          </c:xVal>
          <c:yVal>
            <c:numRef>
              <c:f>'ScatterPlot Eletricidade'!$A$3:$A$47</c:f>
              <c:numCache>
                <c:formatCode>0.00%;\-0.00%;0.00%</c:formatCode>
                <c:ptCount val="45"/>
                <c:pt idx="0">
                  <c:v>0.10100814269096547</c:v>
                </c:pt>
                <c:pt idx="1">
                  <c:v>0.12625462229265727</c:v>
                </c:pt>
                <c:pt idx="2">
                  <c:v>0.1314884302689181</c:v>
                </c:pt>
                <c:pt idx="3">
                  <c:v>0.12159734696697533</c:v>
                </c:pt>
                <c:pt idx="4">
                  <c:v>0.10718245657262537</c:v>
                </c:pt>
                <c:pt idx="5">
                  <c:v>0.10281517747858016</c:v>
                </c:pt>
                <c:pt idx="6">
                  <c:v>6.2859449096962949E-2</c:v>
                </c:pt>
                <c:pt idx="7">
                  <c:v>8.1165749003227594E-2</c:v>
                </c:pt>
                <c:pt idx="8">
                  <c:v>0.10281850908771606</c:v>
                </c:pt>
                <c:pt idx="9">
                  <c:v>9.9044585987261291E-2</c:v>
                </c:pt>
                <c:pt idx="10">
                  <c:v>4.9333526514053982E-2</c:v>
                </c:pt>
                <c:pt idx="11">
                  <c:v>6.9036934760096758E-2</c:v>
                </c:pt>
                <c:pt idx="12">
                  <c:v>8.111075234097509E-2</c:v>
                </c:pt>
                <c:pt idx="13">
                  <c:v>5.6269040081237787E-2</c:v>
                </c:pt>
                <c:pt idx="14">
                  <c:v>4.4675677204094377E-2</c:v>
                </c:pt>
                <c:pt idx="15">
                  <c:v>6.0358360850971682E-2</c:v>
                </c:pt>
                <c:pt idx="16">
                  <c:v>4.4517051255871021E-2</c:v>
                </c:pt>
                <c:pt idx="17">
                  <c:v>4.3059628543499651E-2</c:v>
                </c:pt>
                <c:pt idx="18">
                  <c:v>5.4074317042312803E-2</c:v>
                </c:pt>
                <c:pt idx="19">
                  <c:v>5.8990886863747427E-2</c:v>
                </c:pt>
                <c:pt idx="20">
                  <c:v>2.2710099907648384E-2</c:v>
                </c:pt>
                <c:pt idx="21">
                  <c:v>6.4647210934614119E-2</c:v>
                </c:pt>
                <c:pt idx="22">
                  <c:v>5.6480838923587129E-2</c:v>
                </c:pt>
                <c:pt idx="23">
                  <c:v>5.3935700470751247E-2</c:v>
                </c:pt>
                <c:pt idx="24">
                  <c:v>0.11807070392299446</c:v>
                </c:pt>
                <c:pt idx="25">
                  <c:v>7.6925459106252481E-2</c:v>
                </c:pt>
                <c:pt idx="26">
                  <c:v>9.7915168943206288E-2</c:v>
                </c:pt>
                <c:pt idx="27">
                  <c:v>8.9235201676270304E-2</c:v>
                </c:pt>
                <c:pt idx="28">
                  <c:v>4.8115997787770093E-2</c:v>
                </c:pt>
                <c:pt idx="29">
                  <c:v>8.9978893273378047E-2</c:v>
                </c:pt>
                <c:pt idx="30">
                  <c:v>-5.9818985476741693E-2</c:v>
                </c:pt>
                <c:pt idx="31">
                  <c:v>1.654428226023108E-2</c:v>
                </c:pt>
                <c:pt idx="32">
                  <c:v>6.5790687407167203E-2</c:v>
                </c:pt>
                <c:pt idx="33">
                  <c:v>3.5286821705426297E-2</c:v>
                </c:pt>
                <c:pt idx="34">
                  <c:v>6.8083027125452444E-2</c:v>
                </c:pt>
                <c:pt idx="35">
                  <c:v>3.2346415058861488E-2</c:v>
                </c:pt>
                <c:pt idx="36">
                  <c:v>5.9994729709173855E-2</c:v>
                </c:pt>
                <c:pt idx="37">
                  <c:v>6.7658627134799865E-2</c:v>
                </c:pt>
                <c:pt idx="38">
                  <c:v>2.9341832668885459E-2</c:v>
                </c:pt>
                <c:pt idx="39">
                  <c:v>8.3762856933130347E-2</c:v>
                </c:pt>
                <c:pt idx="40">
                  <c:v>6.2225437993658206E-2</c:v>
                </c:pt>
                <c:pt idx="41">
                  <c:v>7.7519646849967927E-2</c:v>
                </c:pt>
                <c:pt idx="42">
                  <c:v>5.7227365247161988E-2</c:v>
                </c:pt>
                <c:pt idx="43">
                  <c:v>7.3972766689609948E-2</c:v>
                </c:pt>
                <c:pt idx="44">
                  <c:v>8.5159388452675788E-3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A2C-47EE-AEC0-B261DBBCAC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8271760"/>
        <c:axId val="878272320"/>
      </c:scatterChart>
      <c:valAx>
        <c:axId val="878271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sz="1000" b="0" i="0" u="none" strike="noStrike" baseline="0">
                    <a:effectLst/>
                  </a:rPr>
                  <a:t>Δ</a:t>
                </a:r>
                <a:r>
                  <a:rPr lang="en-US" sz="1000" b="0" i="0" u="none" strike="noStrike" baseline="0">
                    <a:effectLst/>
                  </a:rPr>
                  <a:t>%PIB</a:t>
                </a:r>
                <a:endParaRPr lang="pt-B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78272320"/>
        <c:crosses val="autoZero"/>
        <c:crossBetween val="midCat"/>
      </c:valAx>
      <c:valAx>
        <c:axId val="878272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sz="1000" b="0" i="0" baseline="0">
                    <a:effectLst/>
                  </a:rPr>
                  <a:t>Δ</a:t>
                </a:r>
                <a:r>
                  <a:rPr lang="en-US" sz="1000" b="0" i="0" baseline="0">
                    <a:effectLst/>
                  </a:rPr>
                  <a:t>%Consumo Eletricidade</a:t>
                </a:r>
              </a:p>
            </c:rich>
          </c:tx>
          <c:layout>
            <c:manualLayout>
              <c:xMode val="edge"/>
              <c:yMode val="edge"/>
              <c:x val="8.3333333333333332E-3"/>
              <c:y val="0.344592580839233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782717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Pesos Ewma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Planilha13!$J$4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chemeClr val="accent1">
                  <a:shade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Planilha13!$I$5:$I$29</c:f>
              <c:strCache>
                <c:ptCount val="25"/>
                <c:pt idx="0">
                  <c:v>t</c:v>
                </c:pt>
                <c:pt idx="1">
                  <c:v>t-1</c:v>
                </c:pt>
                <c:pt idx="2">
                  <c:v>t-2</c:v>
                </c:pt>
                <c:pt idx="3">
                  <c:v>t-3</c:v>
                </c:pt>
                <c:pt idx="4">
                  <c:v>t-4</c:v>
                </c:pt>
                <c:pt idx="5">
                  <c:v>t-5</c:v>
                </c:pt>
                <c:pt idx="6">
                  <c:v>t-6</c:v>
                </c:pt>
                <c:pt idx="7">
                  <c:v>t-7</c:v>
                </c:pt>
                <c:pt idx="8">
                  <c:v>t-8</c:v>
                </c:pt>
                <c:pt idx="9">
                  <c:v>t-9</c:v>
                </c:pt>
                <c:pt idx="10">
                  <c:v>t-10</c:v>
                </c:pt>
                <c:pt idx="11">
                  <c:v>t-11</c:v>
                </c:pt>
                <c:pt idx="12">
                  <c:v>t-12</c:v>
                </c:pt>
                <c:pt idx="13">
                  <c:v>t-13</c:v>
                </c:pt>
                <c:pt idx="14">
                  <c:v>t-14</c:v>
                </c:pt>
                <c:pt idx="15">
                  <c:v>t-15</c:v>
                </c:pt>
                <c:pt idx="16">
                  <c:v>t-16</c:v>
                </c:pt>
                <c:pt idx="17">
                  <c:v>t-17</c:v>
                </c:pt>
                <c:pt idx="18">
                  <c:v>t-18</c:v>
                </c:pt>
                <c:pt idx="19">
                  <c:v>t-19</c:v>
                </c:pt>
                <c:pt idx="20">
                  <c:v>t-20</c:v>
                </c:pt>
                <c:pt idx="21">
                  <c:v>t-21</c:v>
                </c:pt>
                <c:pt idx="22">
                  <c:v>t-22</c:v>
                </c:pt>
                <c:pt idx="23">
                  <c:v>t-23</c:v>
                </c:pt>
                <c:pt idx="24">
                  <c:v>t-24</c:v>
                </c:pt>
              </c:strCache>
            </c:strRef>
          </c:cat>
          <c:val>
            <c:numRef>
              <c:f>Planilha13!$J$5:$J$29</c:f>
              <c:numCache>
                <c:formatCode>0%</c:formatCode>
                <c:ptCount val="25"/>
                <c:pt idx="0">
                  <c:v>0.04</c:v>
                </c:pt>
                <c:pt idx="1">
                  <c:v>0.04</c:v>
                </c:pt>
                <c:pt idx="2">
                  <c:v>0.04</c:v>
                </c:pt>
                <c:pt idx="3">
                  <c:v>0.04</c:v>
                </c:pt>
                <c:pt idx="4">
                  <c:v>0.04</c:v>
                </c:pt>
                <c:pt idx="5">
                  <c:v>0.04</c:v>
                </c:pt>
                <c:pt idx="6">
                  <c:v>0.04</c:v>
                </c:pt>
                <c:pt idx="7">
                  <c:v>0.04</c:v>
                </c:pt>
                <c:pt idx="8">
                  <c:v>0.04</c:v>
                </c:pt>
                <c:pt idx="9">
                  <c:v>0.04</c:v>
                </c:pt>
                <c:pt idx="10">
                  <c:v>0.04</c:v>
                </c:pt>
                <c:pt idx="11">
                  <c:v>0.04</c:v>
                </c:pt>
                <c:pt idx="12">
                  <c:v>0.04</c:v>
                </c:pt>
                <c:pt idx="13">
                  <c:v>0.04</c:v>
                </c:pt>
                <c:pt idx="14">
                  <c:v>0.04</c:v>
                </c:pt>
                <c:pt idx="15">
                  <c:v>0.04</c:v>
                </c:pt>
                <c:pt idx="16">
                  <c:v>0.04</c:v>
                </c:pt>
                <c:pt idx="17">
                  <c:v>0.04</c:v>
                </c:pt>
                <c:pt idx="18">
                  <c:v>0.04</c:v>
                </c:pt>
                <c:pt idx="19">
                  <c:v>0.04</c:v>
                </c:pt>
                <c:pt idx="20">
                  <c:v>0.04</c:v>
                </c:pt>
                <c:pt idx="21">
                  <c:v>0.04</c:v>
                </c:pt>
                <c:pt idx="22">
                  <c:v>0.04</c:v>
                </c:pt>
                <c:pt idx="23">
                  <c:v>0.04</c:v>
                </c:pt>
                <c:pt idx="24">
                  <c:v>0.04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89E-41BD-9FF0-88B070B74D72}"/>
            </c:ext>
          </c:extLst>
        </c:ser>
        <c:ser>
          <c:idx val="1"/>
          <c:order val="1"/>
          <c:tx>
            <c:strRef>
              <c:f>Planilha13!$K$4</c:f>
              <c:strCache>
                <c:ptCount val="1"/>
                <c:pt idx="0">
                  <c:v>0,975</c:v>
                </c:pt>
              </c:strCache>
            </c:strRef>
          </c:tx>
          <c:spPr>
            <a:ln w="28575" cap="rnd">
              <a:solidFill>
                <a:schemeClr val="accent1">
                  <a:shade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Planilha13!$I$5:$I$29</c:f>
              <c:strCache>
                <c:ptCount val="25"/>
                <c:pt idx="0">
                  <c:v>t</c:v>
                </c:pt>
                <c:pt idx="1">
                  <c:v>t-1</c:v>
                </c:pt>
                <c:pt idx="2">
                  <c:v>t-2</c:v>
                </c:pt>
                <c:pt idx="3">
                  <c:v>t-3</c:v>
                </c:pt>
                <c:pt idx="4">
                  <c:v>t-4</c:v>
                </c:pt>
                <c:pt idx="5">
                  <c:v>t-5</c:v>
                </c:pt>
                <c:pt idx="6">
                  <c:v>t-6</c:v>
                </c:pt>
                <c:pt idx="7">
                  <c:v>t-7</c:v>
                </c:pt>
                <c:pt idx="8">
                  <c:v>t-8</c:v>
                </c:pt>
                <c:pt idx="9">
                  <c:v>t-9</c:v>
                </c:pt>
                <c:pt idx="10">
                  <c:v>t-10</c:v>
                </c:pt>
                <c:pt idx="11">
                  <c:v>t-11</c:v>
                </c:pt>
                <c:pt idx="12">
                  <c:v>t-12</c:v>
                </c:pt>
                <c:pt idx="13">
                  <c:v>t-13</c:v>
                </c:pt>
                <c:pt idx="14">
                  <c:v>t-14</c:v>
                </c:pt>
                <c:pt idx="15">
                  <c:v>t-15</c:v>
                </c:pt>
                <c:pt idx="16">
                  <c:v>t-16</c:v>
                </c:pt>
                <c:pt idx="17">
                  <c:v>t-17</c:v>
                </c:pt>
                <c:pt idx="18">
                  <c:v>t-18</c:v>
                </c:pt>
                <c:pt idx="19">
                  <c:v>t-19</c:v>
                </c:pt>
                <c:pt idx="20">
                  <c:v>t-20</c:v>
                </c:pt>
                <c:pt idx="21">
                  <c:v>t-21</c:v>
                </c:pt>
                <c:pt idx="22">
                  <c:v>t-22</c:v>
                </c:pt>
                <c:pt idx="23">
                  <c:v>t-23</c:v>
                </c:pt>
                <c:pt idx="24">
                  <c:v>t-24</c:v>
                </c:pt>
              </c:strCache>
            </c:strRef>
          </c:cat>
          <c:val>
            <c:numRef>
              <c:f>Planilha13!$K$5:$K$29</c:f>
              <c:numCache>
                <c:formatCode>0%</c:formatCode>
                <c:ptCount val="25"/>
                <c:pt idx="0">
                  <c:v>5.3307804664287882E-2</c:v>
                </c:pt>
                <c:pt idx="1">
                  <c:v>5.1975109547680684E-2</c:v>
                </c:pt>
                <c:pt idx="2">
                  <c:v>5.0675731808988662E-2</c:v>
                </c:pt>
                <c:pt idx="3">
                  <c:v>4.9408838513763945E-2</c:v>
                </c:pt>
                <c:pt idx="4">
                  <c:v>4.8173617550919846E-2</c:v>
                </c:pt>
                <c:pt idx="5">
                  <c:v>4.6969277112146851E-2</c:v>
                </c:pt>
                <c:pt idx="6">
                  <c:v>4.5795045184343172E-2</c:v>
                </c:pt>
                <c:pt idx="7">
                  <c:v>4.4650169054734595E-2</c:v>
                </c:pt>
                <c:pt idx="8">
                  <c:v>4.353391482836623E-2</c:v>
                </c:pt>
                <c:pt idx="9">
                  <c:v>4.2445566957657076E-2</c:v>
                </c:pt>
                <c:pt idx="10">
                  <c:v>4.1384427783715649E-2</c:v>
                </c:pt>
                <c:pt idx="11">
                  <c:v>4.0349817089122754E-2</c:v>
                </c:pt>
                <c:pt idx="12">
                  <c:v>3.9341071661894683E-2</c:v>
                </c:pt>
                <c:pt idx="13">
                  <c:v>3.8357544870347315E-2</c:v>
                </c:pt>
                <c:pt idx="14">
                  <c:v>3.739860624858863E-2</c:v>
                </c:pt>
                <c:pt idx="15">
                  <c:v>3.6463641092373912E-2</c:v>
                </c:pt>
                <c:pt idx="16">
                  <c:v>3.5552050065064567E-2</c:v>
                </c:pt>
                <c:pt idx="17">
                  <c:v>3.466324881343795E-2</c:v>
                </c:pt>
                <c:pt idx="18">
                  <c:v>3.3796667593102001E-2</c:v>
                </c:pt>
                <c:pt idx="19">
                  <c:v>3.2951750903274443E-2</c:v>
                </c:pt>
                <c:pt idx="20">
                  <c:v>3.212795713069258E-2</c:v>
                </c:pt>
                <c:pt idx="21">
                  <c:v>3.1324758202425272E-2</c:v>
                </c:pt>
                <c:pt idx="22">
                  <c:v>3.0541639247364638E-2</c:v>
                </c:pt>
                <c:pt idx="23">
                  <c:v>2.9778098266180525E-2</c:v>
                </c:pt>
                <c:pt idx="24">
                  <c:v>2.9033645809526012E-2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89E-41BD-9FF0-88B070B74D72}"/>
            </c:ext>
          </c:extLst>
        </c:ser>
        <c:ser>
          <c:idx val="2"/>
          <c:order val="2"/>
          <c:tx>
            <c:strRef>
              <c:f>Planilha13!$L$4</c:f>
              <c:strCache>
                <c:ptCount val="1"/>
                <c:pt idx="0">
                  <c:v>0,95</c:v>
                </c:pt>
              </c:strCache>
            </c:strRef>
          </c:tx>
          <c:spPr>
            <a:ln w="28575" cap="rnd">
              <a:solidFill>
                <a:schemeClr val="accent1">
                  <a:shade val="9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Planilha13!$I$5:$I$29</c:f>
              <c:strCache>
                <c:ptCount val="25"/>
                <c:pt idx="0">
                  <c:v>t</c:v>
                </c:pt>
                <c:pt idx="1">
                  <c:v>t-1</c:v>
                </c:pt>
                <c:pt idx="2">
                  <c:v>t-2</c:v>
                </c:pt>
                <c:pt idx="3">
                  <c:v>t-3</c:v>
                </c:pt>
                <c:pt idx="4">
                  <c:v>t-4</c:v>
                </c:pt>
                <c:pt idx="5">
                  <c:v>t-5</c:v>
                </c:pt>
                <c:pt idx="6">
                  <c:v>t-6</c:v>
                </c:pt>
                <c:pt idx="7">
                  <c:v>t-7</c:v>
                </c:pt>
                <c:pt idx="8">
                  <c:v>t-8</c:v>
                </c:pt>
                <c:pt idx="9">
                  <c:v>t-9</c:v>
                </c:pt>
                <c:pt idx="10">
                  <c:v>t-10</c:v>
                </c:pt>
                <c:pt idx="11">
                  <c:v>t-11</c:v>
                </c:pt>
                <c:pt idx="12">
                  <c:v>t-12</c:v>
                </c:pt>
                <c:pt idx="13">
                  <c:v>t-13</c:v>
                </c:pt>
                <c:pt idx="14">
                  <c:v>t-14</c:v>
                </c:pt>
                <c:pt idx="15">
                  <c:v>t-15</c:v>
                </c:pt>
                <c:pt idx="16">
                  <c:v>t-16</c:v>
                </c:pt>
                <c:pt idx="17">
                  <c:v>t-17</c:v>
                </c:pt>
                <c:pt idx="18">
                  <c:v>t-18</c:v>
                </c:pt>
                <c:pt idx="19">
                  <c:v>t-19</c:v>
                </c:pt>
                <c:pt idx="20">
                  <c:v>t-20</c:v>
                </c:pt>
                <c:pt idx="21">
                  <c:v>t-21</c:v>
                </c:pt>
                <c:pt idx="22">
                  <c:v>t-22</c:v>
                </c:pt>
                <c:pt idx="23">
                  <c:v>t-23</c:v>
                </c:pt>
                <c:pt idx="24">
                  <c:v>t-24</c:v>
                </c:pt>
              </c:strCache>
            </c:strRef>
          </c:cat>
          <c:val>
            <c:numRef>
              <c:f>Planilha13!$L$5:$L$29</c:f>
              <c:numCache>
                <c:formatCode>0%</c:formatCode>
                <c:ptCount val="25"/>
                <c:pt idx="0">
                  <c:v>6.9193576704962456E-2</c:v>
                </c:pt>
                <c:pt idx="1">
                  <c:v>6.5733897869714342E-2</c:v>
                </c:pt>
                <c:pt idx="2">
                  <c:v>6.2447202976228619E-2</c:v>
                </c:pt>
                <c:pt idx="3">
                  <c:v>5.9324842827417179E-2</c:v>
                </c:pt>
                <c:pt idx="4">
                  <c:v>5.6358600686046319E-2</c:v>
                </c:pt>
                <c:pt idx="5">
                  <c:v>5.3540670651744005E-2</c:v>
                </c:pt>
                <c:pt idx="6">
                  <c:v>5.0863637119156799E-2</c:v>
                </c:pt>
                <c:pt idx="7">
                  <c:v>4.8320455263198954E-2</c:v>
                </c:pt>
                <c:pt idx="8">
                  <c:v>4.5904432500039005E-2</c:v>
                </c:pt>
                <c:pt idx="9">
                  <c:v>4.3609210875037052E-2</c:v>
                </c:pt>
                <c:pt idx="10">
                  <c:v>4.1428750331285194E-2</c:v>
                </c:pt>
                <c:pt idx="11">
                  <c:v>3.9357312814720928E-2</c:v>
                </c:pt>
                <c:pt idx="12">
                  <c:v>3.7389447173984881E-2</c:v>
                </c:pt>
                <c:pt idx="13">
                  <c:v>3.5519974815285633E-2</c:v>
                </c:pt>
                <c:pt idx="14">
                  <c:v>3.3743976074521349E-2</c:v>
                </c:pt>
                <c:pt idx="15">
                  <c:v>3.2056777270795284E-2</c:v>
                </c:pt>
                <c:pt idx="16">
                  <c:v>3.0453938407255517E-2</c:v>
                </c:pt>
                <c:pt idx="17">
                  <c:v>2.8931241486892738E-2</c:v>
                </c:pt>
                <c:pt idx="18">
                  <c:v>2.7484679412548098E-2</c:v>
                </c:pt>
                <c:pt idx="19">
                  <c:v>2.6110445441920691E-2</c:v>
                </c:pt>
                <c:pt idx="20">
                  <c:v>2.4804923169824657E-2</c:v>
                </c:pt>
                <c:pt idx="21">
                  <c:v>2.3564677011333419E-2</c:v>
                </c:pt>
                <c:pt idx="22">
                  <c:v>2.238644316076675E-2</c:v>
                </c:pt>
                <c:pt idx="23">
                  <c:v>2.1267121002728411E-2</c:v>
                </c:pt>
                <c:pt idx="24">
                  <c:v>2.020376495259199E-2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B89E-41BD-9FF0-88B070B74D72}"/>
            </c:ext>
          </c:extLst>
        </c:ser>
        <c:ser>
          <c:idx val="3"/>
          <c:order val="3"/>
          <c:tx>
            <c:strRef>
              <c:f>Planilha13!$M$4</c:f>
              <c:strCache>
                <c:ptCount val="1"/>
                <c:pt idx="0">
                  <c:v>0,925</c:v>
                </c:pt>
              </c:strCache>
            </c:strRef>
          </c:tx>
          <c:spPr>
            <a:ln w="28575" cap="rnd">
              <a:solidFill>
                <a:schemeClr val="accent1">
                  <a:tint val="9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Planilha13!$I$5:$I$29</c:f>
              <c:strCache>
                <c:ptCount val="25"/>
                <c:pt idx="0">
                  <c:v>t</c:v>
                </c:pt>
                <c:pt idx="1">
                  <c:v>t-1</c:v>
                </c:pt>
                <c:pt idx="2">
                  <c:v>t-2</c:v>
                </c:pt>
                <c:pt idx="3">
                  <c:v>t-3</c:v>
                </c:pt>
                <c:pt idx="4">
                  <c:v>t-4</c:v>
                </c:pt>
                <c:pt idx="5">
                  <c:v>t-5</c:v>
                </c:pt>
                <c:pt idx="6">
                  <c:v>t-6</c:v>
                </c:pt>
                <c:pt idx="7">
                  <c:v>t-7</c:v>
                </c:pt>
                <c:pt idx="8">
                  <c:v>t-8</c:v>
                </c:pt>
                <c:pt idx="9">
                  <c:v>t-9</c:v>
                </c:pt>
                <c:pt idx="10">
                  <c:v>t-10</c:v>
                </c:pt>
                <c:pt idx="11">
                  <c:v>t-11</c:v>
                </c:pt>
                <c:pt idx="12">
                  <c:v>t-12</c:v>
                </c:pt>
                <c:pt idx="13">
                  <c:v>t-13</c:v>
                </c:pt>
                <c:pt idx="14">
                  <c:v>t-14</c:v>
                </c:pt>
                <c:pt idx="15">
                  <c:v>t-15</c:v>
                </c:pt>
                <c:pt idx="16">
                  <c:v>t-16</c:v>
                </c:pt>
                <c:pt idx="17">
                  <c:v>t-17</c:v>
                </c:pt>
                <c:pt idx="18">
                  <c:v>t-18</c:v>
                </c:pt>
                <c:pt idx="19">
                  <c:v>t-19</c:v>
                </c:pt>
                <c:pt idx="20">
                  <c:v>t-20</c:v>
                </c:pt>
                <c:pt idx="21">
                  <c:v>t-21</c:v>
                </c:pt>
                <c:pt idx="22">
                  <c:v>t-22</c:v>
                </c:pt>
                <c:pt idx="23">
                  <c:v>t-23</c:v>
                </c:pt>
                <c:pt idx="24">
                  <c:v>t-24</c:v>
                </c:pt>
              </c:strCache>
            </c:strRef>
          </c:cat>
          <c:val>
            <c:numRef>
              <c:f>Planilha13!$M$5:$M$29</c:f>
              <c:numCache>
                <c:formatCode>0%</c:formatCode>
                <c:ptCount val="25"/>
                <c:pt idx="0">
                  <c:v>8.7454472668117803E-2</c:v>
                </c:pt>
                <c:pt idx="1">
                  <c:v>8.0895387218008971E-2</c:v>
                </c:pt>
                <c:pt idx="2">
                  <c:v>7.4828233176658293E-2</c:v>
                </c:pt>
                <c:pt idx="3">
                  <c:v>6.9216115688408922E-2</c:v>
                </c:pt>
                <c:pt idx="4">
                  <c:v>6.4024907011778265E-2</c:v>
                </c:pt>
                <c:pt idx="5">
                  <c:v>5.9223038985894892E-2</c:v>
                </c:pt>
                <c:pt idx="6">
                  <c:v>5.4781311061952775E-2</c:v>
                </c:pt>
                <c:pt idx="7">
                  <c:v>5.0672712732306315E-2</c:v>
                </c:pt>
                <c:pt idx="8">
                  <c:v>4.6872259277383345E-2</c:v>
                </c:pt>
                <c:pt idx="9">
                  <c:v>4.3356839831579598E-2</c:v>
                </c:pt>
                <c:pt idx="10">
                  <c:v>4.0105076844211128E-2</c:v>
                </c:pt>
                <c:pt idx="11">
                  <c:v>3.7097196080895296E-2</c:v>
                </c:pt>
                <c:pt idx="12">
                  <c:v>3.4314906374828154E-2</c:v>
                </c:pt>
                <c:pt idx="13">
                  <c:v>3.1741288396716041E-2</c:v>
                </c:pt>
                <c:pt idx="14">
                  <c:v>2.9360691766962342E-2</c:v>
                </c:pt>
                <c:pt idx="15">
                  <c:v>2.7158639884440165E-2</c:v>
                </c:pt>
                <c:pt idx="16">
                  <c:v>2.5121741893107154E-2</c:v>
                </c:pt>
                <c:pt idx="17">
                  <c:v>2.323761125112412E-2</c:v>
                </c:pt>
                <c:pt idx="18">
                  <c:v>2.1494790407289813E-2</c:v>
                </c:pt>
                <c:pt idx="19">
                  <c:v>1.9882681126743077E-2</c:v>
                </c:pt>
                <c:pt idx="20">
                  <c:v>1.8391480042237347E-2</c:v>
                </c:pt>
                <c:pt idx="21">
                  <c:v>1.7012119039069545E-2</c:v>
                </c:pt>
                <c:pt idx="22">
                  <c:v>1.5736210111139331E-2</c:v>
                </c:pt>
                <c:pt idx="23">
                  <c:v>1.4555994352803883E-2</c:v>
                </c:pt>
                <c:pt idx="24">
                  <c:v>1.3464294776343592E-2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B89E-41BD-9FF0-88B070B74D72}"/>
            </c:ext>
          </c:extLst>
        </c:ser>
        <c:ser>
          <c:idx val="4"/>
          <c:order val="4"/>
          <c:tx>
            <c:strRef>
              <c:f>Planilha13!$N$4</c:f>
              <c:strCache>
                <c:ptCount val="1"/>
                <c:pt idx="0">
                  <c:v>0,9</c:v>
                </c:pt>
              </c:strCache>
            </c:strRef>
          </c:tx>
          <c:spPr>
            <a:ln w="28575" cap="rnd">
              <a:solidFill>
                <a:schemeClr val="accent1">
                  <a:tint val="7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Planilha13!$I$5:$I$29</c:f>
              <c:strCache>
                <c:ptCount val="25"/>
                <c:pt idx="0">
                  <c:v>t</c:v>
                </c:pt>
                <c:pt idx="1">
                  <c:v>t-1</c:v>
                </c:pt>
                <c:pt idx="2">
                  <c:v>t-2</c:v>
                </c:pt>
                <c:pt idx="3">
                  <c:v>t-3</c:v>
                </c:pt>
                <c:pt idx="4">
                  <c:v>t-4</c:v>
                </c:pt>
                <c:pt idx="5">
                  <c:v>t-5</c:v>
                </c:pt>
                <c:pt idx="6">
                  <c:v>t-6</c:v>
                </c:pt>
                <c:pt idx="7">
                  <c:v>t-7</c:v>
                </c:pt>
                <c:pt idx="8">
                  <c:v>t-8</c:v>
                </c:pt>
                <c:pt idx="9">
                  <c:v>t-9</c:v>
                </c:pt>
                <c:pt idx="10">
                  <c:v>t-10</c:v>
                </c:pt>
                <c:pt idx="11">
                  <c:v>t-11</c:v>
                </c:pt>
                <c:pt idx="12">
                  <c:v>t-12</c:v>
                </c:pt>
                <c:pt idx="13">
                  <c:v>t-13</c:v>
                </c:pt>
                <c:pt idx="14">
                  <c:v>t-14</c:v>
                </c:pt>
                <c:pt idx="15">
                  <c:v>t-15</c:v>
                </c:pt>
                <c:pt idx="16">
                  <c:v>t-16</c:v>
                </c:pt>
                <c:pt idx="17">
                  <c:v>t-17</c:v>
                </c:pt>
                <c:pt idx="18">
                  <c:v>t-18</c:v>
                </c:pt>
                <c:pt idx="19">
                  <c:v>t-19</c:v>
                </c:pt>
                <c:pt idx="20">
                  <c:v>t-20</c:v>
                </c:pt>
                <c:pt idx="21">
                  <c:v>t-21</c:v>
                </c:pt>
                <c:pt idx="22">
                  <c:v>t-22</c:v>
                </c:pt>
                <c:pt idx="23">
                  <c:v>t-23</c:v>
                </c:pt>
                <c:pt idx="24">
                  <c:v>t-24</c:v>
                </c:pt>
              </c:strCache>
            </c:strRef>
          </c:cat>
          <c:val>
            <c:numRef>
              <c:f>Planilha13!$N$5:$N$29</c:f>
              <c:numCache>
                <c:formatCode>0%</c:formatCode>
                <c:ptCount val="25"/>
                <c:pt idx="0">
                  <c:v>0.10773421781768729</c:v>
                </c:pt>
                <c:pt idx="1">
                  <c:v>9.6960796035918562E-2</c:v>
                </c:pt>
                <c:pt idx="2">
                  <c:v>8.7264716432326708E-2</c:v>
                </c:pt>
                <c:pt idx="3">
                  <c:v>7.8538244789094047E-2</c:v>
                </c:pt>
                <c:pt idx="4">
                  <c:v>7.068442031018464E-2</c:v>
                </c:pt>
                <c:pt idx="5">
                  <c:v>6.361597827916618E-2</c:v>
                </c:pt>
                <c:pt idx="6">
                  <c:v>5.7254380451249566E-2</c:v>
                </c:pt>
                <c:pt idx="7">
                  <c:v>5.1528942406124607E-2</c:v>
                </c:pt>
                <c:pt idx="8">
                  <c:v>4.6376048165512149E-2</c:v>
                </c:pt>
                <c:pt idx="9">
                  <c:v>4.1738443348960937E-2</c:v>
                </c:pt>
                <c:pt idx="10">
                  <c:v>3.7564599014064844E-2</c:v>
                </c:pt>
                <c:pt idx="11">
                  <c:v>3.3808139112658363E-2</c:v>
                </c:pt>
                <c:pt idx="12">
                  <c:v>3.0427325201392529E-2</c:v>
                </c:pt>
                <c:pt idx="13">
                  <c:v>2.7384592681253275E-2</c:v>
                </c:pt>
                <c:pt idx="14">
                  <c:v>2.4646133413127946E-2</c:v>
                </c:pt>
                <c:pt idx="15">
                  <c:v>2.2181520071815151E-2</c:v>
                </c:pt>
                <c:pt idx="16">
                  <c:v>1.9963368064633637E-2</c:v>
                </c:pt>
                <c:pt idx="17">
                  <c:v>1.7967031258170271E-2</c:v>
                </c:pt>
                <c:pt idx="18">
                  <c:v>1.6170328132353248E-2</c:v>
                </c:pt>
                <c:pt idx="19">
                  <c:v>1.4553295319117922E-2</c:v>
                </c:pt>
                <c:pt idx="20">
                  <c:v>1.309796578720613E-2</c:v>
                </c:pt>
                <c:pt idx="21">
                  <c:v>1.1788169208485518E-2</c:v>
                </c:pt>
                <c:pt idx="22">
                  <c:v>1.0609352287636967E-2</c:v>
                </c:pt>
                <c:pt idx="23">
                  <c:v>9.5484170588732709E-3</c:v>
                </c:pt>
                <c:pt idx="24">
                  <c:v>8.5935753529859434E-3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B89E-41BD-9FF0-88B070B74D72}"/>
            </c:ext>
          </c:extLst>
        </c:ser>
        <c:ser>
          <c:idx val="5"/>
          <c:order val="5"/>
          <c:tx>
            <c:strRef>
              <c:f>Planilha13!$O$4</c:f>
              <c:strCache>
                <c:ptCount val="1"/>
                <c:pt idx="0">
                  <c:v>0,85</c:v>
                </c:pt>
              </c:strCache>
            </c:strRef>
          </c:tx>
          <c:spPr>
            <a:ln w="28575" cap="rnd">
              <a:solidFill>
                <a:schemeClr val="accent1">
                  <a:tint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Planilha13!$I$5:$I$29</c:f>
              <c:strCache>
                <c:ptCount val="25"/>
                <c:pt idx="0">
                  <c:v>t</c:v>
                </c:pt>
                <c:pt idx="1">
                  <c:v>t-1</c:v>
                </c:pt>
                <c:pt idx="2">
                  <c:v>t-2</c:v>
                </c:pt>
                <c:pt idx="3">
                  <c:v>t-3</c:v>
                </c:pt>
                <c:pt idx="4">
                  <c:v>t-4</c:v>
                </c:pt>
                <c:pt idx="5">
                  <c:v>t-5</c:v>
                </c:pt>
                <c:pt idx="6">
                  <c:v>t-6</c:v>
                </c:pt>
                <c:pt idx="7">
                  <c:v>t-7</c:v>
                </c:pt>
                <c:pt idx="8">
                  <c:v>t-8</c:v>
                </c:pt>
                <c:pt idx="9">
                  <c:v>t-9</c:v>
                </c:pt>
                <c:pt idx="10">
                  <c:v>t-10</c:v>
                </c:pt>
                <c:pt idx="11">
                  <c:v>t-11</c:v>
                </c:pt>
                <c:pt idx="12">
                  <c:v>t-12</c:v>
                </c:pt>
                <c:pt idx="13">
                  <c:v>t-13</c:v>
                </c:pt>
                <c:pt idx="14">
                  <c:v>t-14</c:v>
                </c:pt>
                <c:pt idx="15">
                  <c:v>t-15</c:v>
                </c:pt>
                <c:pt idx="16">
                  <c:v>t-16</c:v>
                </c:pt>
                <c:pt idx="17">
                  <c:v>t-17</c:v>
                </c:pt>
                <c:pt idx="18">
                  <c:v>t-18</c:v>
                </c:pt>
                <c:pt idx="19">
                  <c:v>t-19</c:v>
                </c:pt>
                <c:pt idx="20">
                  <c:v>t-20</c:v>
                </c:pt>
                <c:pt idx="21">
                  <c:v>t-21</c:v>
                </c:pt>
                <c:pt idx="22">
                  <c:v>t-22</c:v>
                </c:pt>
                <c:pt idx="23">
                  <c:v>t-23</c:v>
                </c:pt>
                <c:pt idx="24">
                  <c:v>t-24</c:v>
                </c:pt>
              </c:strCache>
            </c:strRef>
          </c:cat>
          <c:val>
            <c:numRef>
              <c:f>Planilha13!$O$5:$O$29</c:f>
              <c:numCache>
                <c:formatCode>0%</c:formatCode>
                <c:ptCount val="25"/>
                <c:pt idx="0">
                  <c:v>0.15262481250417576</c:v>
                </c:pt>
                <c:pt idx="1">
                  <c:v>0.1297310906285494</c:v>
                </c:pt>
                <c:pt idx="2">
                  <c:v>0.11027142703426697</c:v>
                </c:pt>
                <c:pt idx="3">
                  <c:v>9.3730712979126926E-2</c:v>
                </c:pt>
                <c:pt idx="4">
                  <c:v>7.9671106032257882E-2</c:v>
                </c:pt>
                <c:pt idx="5">
                  <c:v>6.7720440127419193E-2</c:v>
                </c:pt>
                <c:pt idx="6">
                  <c:v>5.7562374108306308E-2</c:v>
                </c:pt>
                <c:pt idx="7">
                  <c:v>4.8928017992060362E-2</c:v>
                </c:pt>
                <c:pt idx="8">
                  <c:v>4.1588815293251306E-2</c:v>
                </c:pt>
                <c:pt idx="9">
                  <c:v>3.5350492999263614E-2</c:v>
                </c:pt>
                <c:pt idx="10">
                  <c:v>3.0047919049374067E-2</c:v>
                </c:pt>
                <c:pt idx="11">
                  <c:v>2.5540731191967956E-2</c:v>
                </c:pt>
                <c:pt idx="12">
                  <c:v>2.1709621513172763E-2</c:v>
                </c:pt>
                <c:pt idx="13">
                  <c:v>1.8453178286196845E-2</c:v>
                </c:pt>
                <c:pt idx="14">
                  <c:v>1.5685201543267319E-2</c:v>
                </c:pt>
                <c:pt idx="15">
                  <c:v>1.3332421311777221E-2</c:v>
                </c:pt>
                <c:pt idx="16">
                  <c:v>1.1332558115010638E-2</c:v>
                </c:pt>
                <c:pt idx="17">
                  <c:v>9.6326743977590418E-3</c:v>
                </c:pt>
                <c:pt idx="18">
                  <c:v>8.1877732380951848E-3</c:v>
                </c:pt>
                <c:pt idx="19">
                  <c:v>6.9596072523809066E-3</c:v>
                </c:pt>
                <c:pt idx="20">
                  <c:v>5.9156661645237713E-3</c:v>
                </c:pt>
                <c:pt idx="21">
                  <c:v>5.028316239845205E-3</c:v>
                </c:pt>
                <c:pt idx="22">
                  <c:v>4.2740688038684239E-3</c:v>
                </c:pt>
                <c:pt idx="23">
                  <c:v>3.6329584832881599E-3</c:v>
                </c:pt>
                <c:pt idx="24">
                  <c:v>3.088014710794936E-3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B89E-41BD-9FF0-88B070B74D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1432176"/>
        <c:axId val="721432736"/>
      </c:lineChart>
      <c:catAx>
        <c:axId val="721432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721432736"/>
        <c:crosses val="autoZero"/>
        <c:auto val="1"/>
        <c:lblAlgn val="ctr"/>
        <c:lblOffset val="100"/>
        <c:noMultiLvlLbl val="0"/>
      </c:catAx>
      <c:valAx>
        <c:axId val="721432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7214321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7711C0-CB8B-4B2A-9B98-480ED756334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1A90A7-34F6-4195-8CF4-805A2E14B4B6}">
      <dgm:prSet/>
      <dgm:spPr/>
      <dgm:t>
        <a:bodyPr/>
        <a:lstStyle/>
        <a:p>
          <a:pPr rtl="0"/>
          <a:r>
            <a:rPr lang="pt-BR" dirty="0" smtClean="0"/>
            <a:t>Gerenciando Medidas</a:t>
          </a:r>
          <a:endParaRPr lang="pt-BR" dirty="0"/>
        </a:p>
      </dgm:t>
    </dgm:pt>
    <dgm:pt modelId="{DD3C4899-880A-421F-9724-824024622A0E}" type="parTrans" cxnId="{971D21FF-327D-4A54-96FB-157585833BF2}">
      <dgm:prSet/>
      <dgm:spPr/>
      <dgm:t>
        <a:bodyPr/>
        <a:lstStyle/>
        <a:p>
          <a:endParaRPr lang="pt-BR"/>
        </a:p>
      </dgm:t>
    </dgm:pt>
    <dgm:pt modelId="{1BFFEE9E-29D0-439D-BABF-E8DF1758AD8F}" type="sibTrans" cxnId="{971D21FF-327D-4A54-96FB-157585833BF2}">
      <dgm:prSet/>
      <dgm:spPr/>
      <dgm:t>
        <a:bodyPr/>
        <a:lstStyle/>
        <a:p>
          <a:endParaRPr lang="pt-BR"/>
        </a:p>
      </dgm:t>
    </dgm:pt>
    <dgm:pt modelId="{DEB5D65C-C26D-45A1-9C59-F4C8FE445154}">
      <dgm:prSet/>
      <dgm:spPr/>
      <dgm:t>
        <a:bodyPr/>
        <a:lstStyle/>
        <a:p>
          <a:pPr rtl="0"/>
          <a:r>
            <a:rPr lang="pt-BR" dirty="0" smtClean="0"/>
            <a:t>Função CALCULATE()</a:t>
          </a:r>
          <a:endParaRPr lang="pt-BR" dirty="0"/>
        </a:p>
      </dgm:t>
    </dgm:pt>
    <dgm:pt modelId="{09BB3953-DD71-4D9B-A80A-4277FE98899C}" type="parTrans" cxnId="{F9985EBF-3C99-4E30-B8EB-C30D9032ACDA}">
      <dgm:prSet/>
      <dgm:spPr/>
      <dgm:t>
        <a:bodyPr/>
        <a:lstStyle/>
        <a:p>
          <a:endParaRPr lang="pt-BR"/>
        </a:p>
      </dgm:t>
    </dgm:pt>
    <dgm:pt modelId="{F535EE6C-10E9-4A91-90F5-E0FB90F5AF04}" type="sibTrans" cxnId="{F9985EBF-3C99-4E30-B8EB-C30D9032ACDA}">
      <dgm:prSet/>
      <dgm:spPr/>
      <dgm:t>
        <a:bodyPr/>
        <a:lstStyle/>
        <a:p>
          <a:endParaRPr lang="pt-BR"/>
        </a:p>
      </dgm:t>
    </dgm:pt>
    <dgm:pt modelId="{848DED39-18CD-44AA-875B-9842B56AE5A3}">
      <dgm:prSet/>
      <dgm:spPr/>
      <dgm:t>
        <a:bodyPr/>
        <a:lstStyle/>
        <a:p>
          <a:pPr rtl="0"/>
          <a:r>
            <a:rPr lang="pt-BR" dirty="0" smtClean="0"/>
            <a:t>Funções IF() e ISBLANK()</a:t>
          </a:r>
          <a:endParaRPr lang="pt-BR" dirty="0"/>
        </a:p>
      </dgm:t>
    </dgm:pt>
    <dgm:pt modelId="{3C2198B1-9F2C-47AB-91C1-5D890B169F3C}" type="parTrans" cxnId="{922F52C8-5AAD-468F-926C-AF4B6F9254CA}">
      <dgm:prSet/>
      <dgm:spPr/>
      <dgm:t>
        <a:bodyPr/>
        <a:lstStyle/>
        <a:p>
          <a:endParaRPr lang="pt-BR"/>
        </a:p>
      </dgm:t>
    </dgm:pt>
    <dgm:pt modelId="{57AA6270-506D-4801-BA1D-DCC68116F14D}" type="sibTrans" cxnId="{922F52C8-5AAD-468F-926C-AF4B6F9254CA}">
      <dgm:prSet/>
      <dgm:spPr/>
      <dgm:t>
        <a:bodyPr/>
        <a:lstStyle/>
        <a:p>
          <a:endParaRPr lang="pt-BR"/>
        </a:p>
      </dgm:t>
    </dgm:pt>
    <dgm:pt modelId="{27530648-8786-4911-A959-12D9564FB2CF}">
      <dgm:prSet/>
      <dgm:spPr/>
      <dgm:t>
        <a:bodyPr/>
        <a:lstStyle/>
        <a:p>
          <a:pPr rtl="0"/>
          <a:r>
            <a:rPr lang="pt-BR" dirty="0" smtClean="0"/>
            <a:t>Função ALL()</a:t>
          </a:r>
          <a:endParaRPr lang="pt-BR" dirty="0"/>
        </a:p>
      </dgm:t>
    </dgm:pt>
    <dgm:pt modelId="{53E5604C-A137-4275-A0BD-AD0CA55203D5}" type="parTrans" cxnId="{4DA25FC0-74B2-4748-BABD-62533756A004}">
      <dgm:prSet/>
      <dgm:spPr/>
      <dgm:t>
        <a:bodyPr/>
        <a:lstStyle/>
        <a:p>
          <a:endParaRPr lang="pt-BR"/>
        </a:p>
      </dgm:t>
    </dgm:pt>
    <dgm:pt modelId="{D6BF42E5-B785-4B7A-875B-74F39BEA4EA7}" type="sibTrans" cxnId="{4DA25FC0-74B2-4748-BABD-62533756A004}">
      <dgm:prSet/>
      <dgm:spPr/>
      <dgm:t>
        <a:bodyPr/>
        <a:lstStyle/>
        <a:p>
          <a:endParaRPr lang="pt-BR"/>
        </a:p>
      </dgm:t>
    </dgm:pt>
    <dgm:pt modelId="{0A0010C7-C8D4-4D79-AE81-5BADC2918749}">
      <dgm:prSet/>
      <dgm:spPr/>
      <dgm:t>
        <a:bodyPr/>
        <a:lstStyle/>
        <a:p>
          <a:pPr rtl="0"/>
          <a:r>
            <a:rPr lang="pt-BR" dirty="0" smtClean="0"/>
            <a:t>Função IFERROR() </a:t>
          </a:r>
          <a:endParaRPr lang="pt-BR" dirty="0"/>
        </a:p>
      </dgm:t>
    </dgm:pt>
    <dgm:pt modelId="{D9A3B3D2-90C8-46DB-8B44-30B1CAC0D9AA}" type="parTrans" cxnId="{1E99E1D5-34FE-4DBC-8016-0DC15B9EF3FE}">
      <dgm:prSet/>
      <dgm:spPr/>
      <dgm:t>
        <a:bodyPr/>
        <a:lstStyle/>
        <a:p>
          <a:endParaRPr lang="pt-BR"/>
        </a:p>
      </dgm:t>
    </dgm:pt>
    <dgm:pt modelId="{BDA21440-7083-41A5-A68A-3EFF92EAD38A}" type="sibTrans" cxnId="{1E99E1D5-34FE-4DBC-8016-0DC15B9EF3FE}">
      <dgm:prSet/>
      <dgm:spPr/>
      <dgm:t>
        <a:bodyPr/>
        <a:lstStyle/>
        <a:p>
          <a:endParaRPr lang="pt-BR"/>
        </a:p>
      </dgm:t>
    </dgm:pt>
    <dgm:pt modelId="{8ADB8E4D-E847-4876-8141-F39CE6B76064}">
      <dgm:prSet/>
      <dgm:spPr/>
      <dgm:t>
        <a:bodyPr/>
        <a:lstStyle/>
        <a:p>
          <a:pPr rtl="0"/>
          <a:r>
            <a:rPr lang="pt-BR" dirty="0" smtClean="0"/>
            <a:t>Função ALLSELECTED()</a:t>
          </a:r>
          <a:endParaRPr lang="pt-BR" dirty="0"/>
        </a:p>
      </dgm:t>
    </dgm:pt>
    <dgm:pt modelId="{DD25C3F0-03FC-4558-A774-F41E24433371}" type="parTrans" cxnId="{EA762B3B-3726-468D-A29F-92A021FB82C1}">
      <dgm:prSet/>
      <dgm:spPr/>
      <dgm:t>
        <a:bodyPr/>
        <a:lstStyle/>
        <a:p>
          <a:endParaRPr lang="pt-BR"/>
        </a:p>
      </dgm:t>
    </dgm:pt>
    <dgm:pt modelId="{B158B505-C4C6-4860-8BCA-74D5EEF728F5}" type="sibTrans" cxnId="{EA762B3B-3726-468D-A29F-92A021FB82C1}">
      <dgm:prSet/>
      <dgm:spPr/>
      <dgm:t>
        <a:bodyPr/>
        <a:lstStyle/>
        <a:p>
          <a:endParaRPr lang="pt-BR"/>
        </a:p>
      </dgm:t>
    </dgm:pt>
    <dgm:pt modelId="{4964EE82-4542-40C2-ABBA-22B8975F8EF0}">
      <dgm:prSet/>
      <dgm:spPr/>
      <dgm:t>
        <a:bodyPr/>
        <a:lstStyle/>
        <a:p>
          <a:pPr rtl="0"/>
          <a:r>
            <a:rPr lang="pt-BR" dirty="0" smtClean="0"/>
            <a:t>Truques de Visualização</a:t>
          </a:r>
          <a:endParaRPr lang="pt-BR" dirty="0"/>
        </a:p>
      </dgm:t>
    </dgm:pt>
    <dgm:pt modelId="{21E7E030-C3E4-4A5B-9D71-4BD928EFFB9C}" type="parTrans" cxnId="{352429A3-DF6E-400E-9B95-9493142452C8}">
      <dgm:prSet/>
      <dgm:spPr/>
      <dgm:t>
        <a:bodyPr/>
        <a:lstStyle/>
        <a:p>
          <a:endParaRPr lang="pt-BR"/>
        </a:p>
      </dgm:t>
    </dgm:pt>
    <dgm:pt modelId="{705498A9-AECB-45FB-912D-C8057B480108}" type="sibTrans" cxnId="{352429A3-DF6E-400E-9B95-9493142452C8}">
      <dgm:prSet/>
      <dgm:spPr/>
      <dgm:t>
        <a:bodyPr/>
        <a:lstStyle/>
        <a:p>
          <a:endParaRPr lang="pt-BR"/>
        </a:p>
      </dgm:t>
    </dgm:pt>
    <dgm:pt modelId="{4EB10FEA-8F88-4720-886B-8A62DBCFEF8E}">
      <dgm:prSet/>
      <dgm:spPr/>
      <dgm:t>
        <a:bodyPr/>
        <a:lstStyle/>
        <a:p>
          <a:pPr rtl="0"/>
          <a:r>
            <a:rPr lang="pt-BR" dirty="0" smtClean="0"/>
            <a:t>Medidas Acumuladas – FILTER()</a:t>
          </a:r>
          <a:endParaRPr lang="pt-BR" dirty="0"/>
        </a:p>
      </dgm:t>
    </dgm:pt>
    <dgm:pt modelId="{936217AD-6D0F-4B2C-9186-DD4478E6EA59}" type="parTrans" cxnId="{4531664E-C3A5-4716-B8EE-0D73BBBC5B73}">
      <dgm:prSet/>
      <dgm:spPr/>
      <dgm:t>
        <a:bodyPr/>
        <a:lstStyle/>
        <a:p>
          <a:endParaRPr lang="pt-BR"/>
        </a:p>
      </dgm:t>
    </dgm:pt>
    <dgm:pt modelId="{699AF1B3-4862-450F-8A64-60724FF42C84}" type="sibTrans" cxnId="{4531664E-C3A5-4716-B8EE-0D73BBBC5B73}">
      <dgm:prSet/>
      <dgm:spPr/>
      <dgm:t>
        <a:bodyPr/>
        <a:lstStyle/>
        <a:p>
          <a:endParaRPr lang="pt-BR"/>
        </a:p>
      </dgm:t>
    </dgm:pt>
    <dgm:pt modelId="{FA0C7BEC-3625-425D-BE73-7C4C12E367A4}">
      <dgm:prSet/>
      <dgm:spPr/>
      <dgm:t>
        <a:bodyPr/>
        <a:lstStyle/>
        <a:p>
          <a:pPr rtl="0"/>
          <a:r>
            <a:rPr lang="pt-BR" dirty="0" smtClean="0"/>
            <a:t>Tabelas Desconectadas </a:t>
          </a:r>
          <a:endParaRPr lang="pt-BR" dirty="0"/>
        </a:p>
      </dgm:t>
    </dgm:pt>
    <dgm:pt modelId="{793ED579-722B-48BB-A4BE-D710723A14E2}" type="parTrans" cxnId="{E273CFC3-72D4-48B8-BD43-BFA7FC242400}">
      <dgm:prSet/>
      <dgm:spPr/>
      <dgm:t>
        <a:bodyPr/>
        <a:lstStyle/>
        <a:p>
          <a:endParaRPr lang="pt-BR"/>
        </a:p>
      </dgm:t>
    </dgm:pt>
    <dgm:pt modelId="{CF2ADFBE-9EE8-45F1-BE29-251A8C7A2246}" type="sibTrans" cxnId="{E273CFC3-72D4-48B8-BD43-BFA7FC242400}">
      <dgm:prSet/>
      <dgm:spPr/>
      <dgm:t>
        <a:bodyPr/>
        <a:lstStyle/>
        <a:p>
          <a:endParaRPr lang="pt-BR"/>
        </a:p>
      </dgm:t>
    </dgm:pt>
    <dgm:pt modelId="{EF33289B-8C61-4184-9D62-C81E9481CE2A}">
      <dgm:prSet/>
      <dgm:spPr/>
      <dgm:t>
        <a:bodyPr/>
        <a:lstStyle/>
        <a:p>
          <a:pPr rtl="0"/>
          <a:r>
            <a:rPr lang="pt-BR" dirty="0" smtClean="0"/>
            <a:t>Time </a:t>
          </a:r>
          <a:r>
            <a:rPr lang="pt-BR" dirty="0" err="1" smtClean="0"/>
            <a:t>Intelligence</a:t>
          </a:r>
          <a:r>
            <a:rPr lang="pt-BR" dirty="0" smtClean="0"/>
            <a:t> </a:t>
          </a:r>
          <a:r>
            <a:rPr lang="pt-BR" dirty="0" err="1" smtClean="0"/>
            <a:t>Functions</a:t>
          </a:r>
          <a:endParaRPr lang="pt-BR" dirty="0"/>
        </a:p>
      </dgm:t>
    </dgm:pt>
    <dgm:pt modelId="{9BB607DF-0203-4370-84AA-01C9ACAE58F2}" type="parTrans" cxnId="{FFE98DF4-BFB5-45F3-B13E-FAE2B49AD6C1}">
      <dgm:prSet/>
      <dgm:spPr/>
      <dgm:t>
        <a:bodyPr/>
        <a:lstStyle/>
        <a:p>
          <a:endParaRPr lang="pt-BR"/>
        </a:p>
      </dgm:t>
    </dgm:pt>
    <dgm:pt modelId="{059BD55D-0B71-4B9E-97F8-8E110384A98E}" type="sibTrans" cxnId="{FFE98DF4-BFB5-45F3-B13E-FAE2B49AD6C1}">
      <dgm:prSet/>
      <dgm:spPr/>
      <dgm:t>
        <a:bodyPr/>
        <a:lstStyle/>
        <a:p>
          <a:endParaRPr lang="pt-BR"/>
        </a:p>
      </dgm:t>
    </dgm:pt>
    <dgm:pt modelId="{2C8EC2F9-8D44-4033-9C83-8481A21AB090}">
      <dgm:prSet/>
      <dgm:spPr/>
      <dgm:t>
        <a:bodyPr/>
        <a:lstStyle/>
        <a:p>
          <a:pPr rtl="0"/>
          <a:r>
            <a:rPr lang="pt-BR" dirty="0" smtClean="0"/>
            <a:t>Funções X</a:t>
          </a:r>
          <a:endParaRPr lang="pt-BR" dirty="0"/>
        </a:p>
      </dgm:t>
    </dgm:pt>
    <dgm:pt modelId="{FF570739-C62C-4029-912F-825B1203A728}" type="parTrans" cxnId="{C0E22A17-76F8-41D1-A4AE-1EAFB45CA128}">
      <dgm:prSet/>
      <dgm:spPr/>
      <dgm:t>
        <a:bodyPr/>
        <a:lstStyle/>
        <a:p>
          <a:endParaRPr lang="pt-BR"/>
        </a:p>
      </dgm:t>
    </dgm:pt>
    <dgm:pt modelId="{45BBFCB9-3DD3-422A-9EF1-E20BD51B2C97}" type="sibTrans" cxnId="{C0E22A17-76F8-41D1-A4AE-1EAFB45CA128}">
      <dgm:prSet/>
      <dgm:spPr/>
      <dgm:t>
        <a:bodyPr/>
        <a:lstStyle/>
        <a:p>
          <a:endParaRPr lang="pt-BR"/>
        </a:p>
      </dgm:t>
    </dgm:pt>
    <dgm:pt modelId="{6B423BCF-28B4-4FCD-86D1-953A33F5263E}">
      <dgm:prSet/>
      <dgm:spPr/>
      <dgm:t>
        <a:bodyPr/>
        <a:lstStyle/>
        <a:p>
          <a:pPr rtl="0"/>
          <a:r>
            <a:rPr lang="pt-BR" dirty="0" smtClean="0"/>
            <a:t>Exemplo de </a:t>
          </a:r>
          <a:r>
            <a:rPr lang="pt-BR" dirty="0" err="1" smtClean="0"/>
            <a:t>Dashboard</a:t>
          </a:r>
          <a:r>
            <a:rPr lang="pt-BR" dirty="0" smtClean="0"/>
            <a:t> de projeções</a:t>
          </a:r>
          <a:endParaRPr lang="pt-BR" dirty="0"/>
        </a:p>
      </dgm:t>
    </dgm:pt>
    <dgm:pt modelId="{D2797E32-A96A-449C-B2E6-7608C9031AA9}" type="parTrans" cxnId="{4D063EA6-9CA9-4367-95B4-EDCB10793CB6}">
      <dgm:prSet/>
      <dgm:spPr/>
      <dgm:t>
        <a:bodyPr/>
        <a:lstStyle/>
        <a:p>
          <a:endParaRPr lang="pt-BR"/>
        </a:p>
      </dgm:t>
    </dgm:pt>
    <dgm:pt modelId="{4163A0D0-3FE1-403B-9E44-52B03D9756B2}" type="sibTrans" cxnId="{4D063EA6-9CA9-4367-95B4-EDCB10793CB6}">
      <dgm:prSet/>
      <dgm:spPr/>
      <dgm:t>
        <a:bodyPr/>
        <a:lstStyle/>
        <a:p>
          <a:endParaRPr lang="pt-BR"/>
        </a:p>
      </dgm:t>
    </dgm:pt>
    <dgm:pt modelId="{6ECB9396-A21E-4063-B7AF-8FB9DF682C5A}" type="pres">
      <dgm:prSet presAssocID="{967711C0-CB8B-4B2A-9B98-480ED756334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3F1C70F0-C586-4535-89F9-3E594A255FDA}" type="pres">
      <dgm:prSet presAssocID="{8B1A90A7-34F6-4195-8CF4-805A2E14B4B6}" presName="parentText" presStyleLbl="node1" presStyleIdx="0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71A3B02-0D02-4FDA-BB27-82B4681C7DBF}" type="pres">
      <dgm:prSet presAssocID="{1BFFEE9E-29D0-439D-BABF-E8DF1758AD8F}" presName="spacer" presStyleCnt="0"/>
      <dgm:spPr/>
    </dgm:pt>
    <dgm:pt modelId="{1FC8081C-269E-467C-8D92-9516856D92F8}" type="pres">
      <dgm:prSet presAssocID="{DEB5D65C-C26D-45A1-9C59-F4C8FE445154}" presName="parentText" presStyleLbl="node1" presStyleIdx="1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6815D6F-A0CC-49C1-A814-153E2F852689}" type="pres">
      <dgm:prSet presAssocID="{F535EE6C-10E9-4A91-90F5-E0FB90F5AF04}" presName="spacer" presStyleCnt="0"/>
      <dgm:spPr/>
    </dgm:pt>
    <dgm:pt modelId="{BE0A862D-9CFD-4961-A9B6-C564B76FBBE3}" type="pres">
      <dgm:prSet presAssocID="{848DED39-18CD-44AA-875B-9842B56AE5A3}" presName="parentText" presStyleLbl="node1" presStyleIdx="2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20E7AAE-3D78-4D10-AC3B-3F31B8C445E8}" type="pres">
      <dgm:prSet presAssocID="{57AA6270-506D-4801-BA1D-DCC68116F14D}" presName="spacer" presStyleCnt="0"/>
      <dgm:spPr/>
    </dgm:pt>
    <dgm:pt modelId="{D9D23EC1-388B-4389-B5FE-98EFA0323027}" type="pres">
      <dgm:prSet presAssocID="{27530648-8786-4911-A959-12D9564FB2CF}" presName="parentText" presStyleLbl="node1" presStyleIdx="3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68982D1-CE0E-43A0-AFDA-8F4615747E4E}" type="pres">
      <dgm:prSet presAssocID="{D6BF42E5-B785-4B7A-875B-74F39BEA4EA7}" presName="spacer" presStyleCnt="0"/>
      <dgm:spPr/>
    </dgm:pt>
    <dgm:pt modelId="{3250F67F-C404-4C32-846B-6935B2D86BFD}" type="pres">
      <dgm:prSet presAssocID="{0A0010C7-C8D4-4D79-AE81-5BADC2918749}" presName="parentText" presStyleLbl="node1" presStyleIdx="4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C9DB3F0-77B0-46F5-80DC-982F2B049826}" type="pres">
      <dgm:prSet presAssocID="{BDA21440-7083-41A5-A68A-3EFF92EAD38A}" presName="spacer" presStyleCnt="0"/>
      <dgm:spPr/>
    </dgm:pt>
    <dgm:pt modelId="{C228C28A-9DDC-4B34-8A78-092D822479BA}" type="pres">
      <dgm:prSet presAssocID="{4964EE82-4542-40C2-ABBA-22B8975F8EF0}" presName="parentText" presStyleLbl="node1" presStyleIdx="5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C072C78-C17B-4127-923C-C7010FF4B62A}" type="pres">
      <dgm:prSet presAssocID="{705498A9-AECB-45FB-912D-C8057B480108}" presName="spacer" presStyleCnt="0"/>
      <dgm:spPr/>
    </dgm:pt>
    <dgm:pt modelId="{B5FEF757-49D8-4D47-8BF6-5D62E8A64F72}" type="pres">
      <dgm:prSet presAssocID="{4EB10FEA-8F88-4720-886B-8A62DBCFEF8E}" presName="parentText" presStyleLbl="node1" presStyleIdx="6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5B2DA5A-E373-4D3F-845C-22990E2B01B1}" type="pres">
      <dgm:prSet presAssocID="{699AF1B3-4862-450F-8A64-60724FF42C84}" presName="spacer" presStyleCnt="0"/>
      <dgm:spPr/>
    </dgm:pt>
    <dgm:pt modelId="{FA9E661D-E934-4B9F-B6D3-CEE2B84BFEBB}" type="pres">
      <dgm:prSet presAssocID="{8ADB8E4D-E847-4876-8141-F39CE6B76064}" presName="parentText" presStyleLbl="node1" presStyleIdx="7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1EC3C5C-15D8-4F1D-B1C8-56DEF8412CD5}" type="pres">
      <dgm:prSet presAssocID="{B158B505-C4C6-4860-8BCA-74D5EEF728F5}" presName="spacer" presStyleCnt="0"/>
      <dgm:spPr/>
    </dgm:pt>
    <dgm:pt modelId="{21ACFE06-BC9F-451C-86C7-FE8BEAA9798A}" type="pres">
      <dgm:prSet presAssocID="{FA0C7BEC-3625-425D-BE73-7C4C12E367A4}" presName="parentText" presStyleLbl="node1" presStyleIdx="8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7590855-5CB7-479D-9DBD-4B87DF09EEFA}" type="pres">
      <dgm:prSet presAssocID="{CF2ADFBE-9EE8-45F1-BE29-251A8C7A2246}" presName="spacer" presStyleCnt="0"/>
      <dgm:spPr/>
    </dgm:pt>
    <dgm:pt modelId="{C3E930FB-B522-435B-9C9F-1BCB41E8F821}" type="pres">
      <dgm:prSet presAssocID="{EF33289B-8C61-4184-9D62-C81E9481CE2A}" presName="parentText" presStyleLbl="node1" presStyleIdx="9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D4AB688-76BC-4FE1-A05C-960BA9E07FA7}" type="pres">
      <dgm:prSet presAssocID="{059BD55D-0B71-4B9E-97F8-8E110384A98E}" presName="spacer" presStyleCnt="0"/>
      <dgm:spPr/>
    </dgm:pt>
    <dgm:pt modelId="{9BD2A8B4-24C0-4BDE-9EA2-81D4607078A9}" type="pres">
      <dgm:prSet presAssocID="{2C8EC2F9-8D44-4033-9C83-8481A21AB090}" presName="parentText" presStyleLbl="node1" presStyleIdx="10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1C4E3E5-2B0A-42D1-92BE-672C61C5F0CF}" type="pres">
      <dgm:prSet presAssocID="{45BBFCB9-3DD3-422A-9EF1-E20BD51B2C97}" presName="spacer" presStyleCnt="0"/>
      <dgm:spPr/>
    </dgm:pt>
    <dgm:pt modelId="{3DEE76F3-87C6-466D-9363-0EFC49E8A72E}" type="pres">
      <dgm:prSet presAssocID="{6B423BCF-28B4-4FCD-86D1-953A33F5263E}" presName="parentText" presStyleLbl="node1" presStyleIdx="11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5876001-F7D5-4CA4-AD78-2D771529DD8F}" type="presOf" srcId="{2C8EC2F9-8D44-4033-9C83-8481A21AB090}" destId="{9BD2A8B4-24C0-4BDE-9EA2-81D4607078A9}" srcOrd="0" destOrd="0" presId="urn:microsoft.com/office/officeart/2005/8/layout/vList2"/>
    <dgm:cxn modelId="{EA762B3B-3726-468D-A29F-92A021FB82C1}" srcId="{967711C0-CB8B-4B2A-9B98-480ED7563340}" destId="{8ADB8E4D-E847-4876-8141-F39CE6B76064}" srcOrd="7" destOrd="0" parTransId="{DD25C3F0-03FC-4558-A774-F41E24433371}" sibTransId="{B158B505-C4C6-4860-8BCA-74D5EEF728F5}"/>
    <dgm:cxn modelId="{4D063EA6-9CA9-4367-95B4-EDCB10793CB6}" srcId="{967711C0-CB8B-4B2A-9B98-480ED7563340}" destId="{6B423BCF-28B4-4FCD-86D1-953A33F5263E}" srcOrd="11" destOrd="0" parTransId="{D2797E32-A96A-449C-B2E6-7608C9031AA9}" sibTransId="{4163A0D0-3FE1-403B-9E44-52B03D9756B2}"/>
    <dgm:cxn modelId="{971D21FF-327D-4A54-96FB-157585833BF2}" srcId="{967711C0-CB8B-4B2A-9B98-480ED7563340}" destId="{8B1A90A7-34F6-4195-8CF4-805A2E14B4B6}" srcOrd="0" destOrd="0" parTransId="{DD3C4899-880A-421F-9724-824024622A0E}" sibTransId="{1BFFEE9E-29D0-439D-BABF-E8DF1758AD8F}"/>
    <dgm:cxn modelId="{C0E22A17-76F8-41D1-A4AE-1EAFB45CA128}" srcId="{967711C0-CB8B-4B2A-9B98-480ED7563340}" destId="{2C8EC2F9-8D44-4033-9C83-8481A21AB090}" srcOrd="10" destOrd="0" parTransId="{FF570739-C62C-4029-912F-825B1203A728}" sibTransId="{45BBFCB9-3DD3-422A-9EF1-E20BD51B2C97}"/>
    <dgm:cxn modelId="{9A388524-5404-4D13-A682-6098A75B00C6}" type="presOf" srcId="{4964EE82-4542-40C2-ABBA-22B8975F8EF0}" destId="{C228C28A-9DDC-4B34-8A78-092D822479BA}" srcOrd="0" destOrd="0" presId="urn:microsoft.com/office/officeart/2005/8/layout/vList2"/>
    <dgm:cxn modelId="{1E99E1D5-34FE-4DBC-8016-0DC15B9EF3FE}" srcId="{967711C0-CB8B-4B2A-9B98-480ED7563340}" destId="{0A0010C7-C8D4-4D79-AE81-5BADC2918749}" srcOrd="4" destOrd="0" parTransId="{D9A3B3D2-90C8-46DB-8B44-30B1CAC0D9AA}" sibTransId="{BDA21440-7083-41A5-A68A-3EFF92EAD38A}"/>
    <dgm:cxn modelId="{4531664E-C3A5-4716-B8EE-0D73BBBC5B73}" srcId="{967711C0-CB8B-4B2A-9B98-480ED7563340}" destId="{4EB10FEA-8F88-4720-886B-8A62DBCFEF8E}" srcOrd="6" destOrd="0" parTransId="{936217AD-6D0F-4B2C-9186-DD4478E6EA59}" sibTransId="{699AF1B3-4862-450F-8A64-60724FF42C84}"/>
    <dgm:cxn modelId="{E7970F59-A75C-4DFE-82B3-CBEC66C02D12}" type="presOf" srcId="{FA0C7BEC-3625-425D-BE73-7C4C12E367A4}" destId="{21ACFE06-BC9F-451C-86C7-FE8BEAA9798A}" srcOrd="0" destOrd="0" presId="urn:microsoft.com/office/officeart/2005/8/layout/vList2"/>
    <dgm:cxn modelId="{6D02BA2F-FAC6-4F47-9324-8A9D1FE7964C}" type="presOf" srcId="{0A0010C7-C8D4-4D79-AE81-5BADC2918749}" destId="{3250F67F-C404-4C32-846B-6935B2D86BFD}" srcOrd="0" destOrd="0" presId="urn:microsoft.com/office/officeart/2005/8/layout/vList2"/>
    <dgm:cxn modelId="{B1AA722D-2E7C-4969-B4BE-A75FCF0639E0}" type="presOf" srcId="{27530648-8786-4911-A959-12D9564FB2CF}" destId="{D9D23EC1-388B-4389-B5FE-98EFA0323027}" srcOrd="0" destOrd="0" presId="urn:microsoft.com/office/officeart/2005/8/layout/vList2"/>
    <dgm:cxn modelId="{F9985EBF-3C99-4E30-B8EB-C30D9032ACDA}" srcId="{967711C0-CB8B-4B2A-9B98-480ED7563340}" destId="{DEB5D65C-C26D-45A1-9C59-F4C8FE445154}" srcOrd="1" destOrd="0" parTransId="{09BB3953-DD71-4D9B-A80A-4277FE98899C}" sibTransId="{F535EE6C-10E9-4A91-90F5-E0FB90F5AF04}"/>
    <dgm:cxn modelId="{798DAAC1-2A4C-4CB1-9816-30E566457807}" type="presOf" srcId="{6B423BCF-28B4-4FCD-86D1-953A33F5263E}" destId="{3DEE76F3-87C6-466D-9363-0EFC49E8A72E}" srcOrd="0" destOrd="0" presId="urn:microsoft.com/office/officeart/2005/8/layout/vList2"/>
    <dgm:cxn modelId="{150D388B-5DCD-48D2-8BED-CB8FC3877E75}" type="presOf" srcId="{4EB10FEA-8F88-4720-886B-8A62DBCFEF8E}" destId="{B5FEF757-49D8-4D47-8BF6-5D62E8A64F72}" srcOrd="0" destOrd="0" presId="urn:microsoft.com/office/officeart/2005/8/layout/vList2"/>
    <dgm:cxn modelId="{E273CFC3-72D4-48B8-BD43-BFA7FC242400}" srcId="{967711C0-CB8B-4B2A-9B98-480ED7563340}" destId="{FA0C7BEC-3625-425D-BE73-7C4C12E367A4}" srcOrd="8" destOrd="0" parTransId="{793ED579-722B-48BB-A4BE-D710723A14E2}" sibTransId="{CF2ADFBE-9EE8-45F1-BE29-251A8C7A2246}"/>
    <dgm:cxn modelId="{350BF188-C3A0-4333-9227-34A6398B686D}" type="presOf" srcId="{967711C0-CB8B-4B2A-9B98-480ED7563340}" destId="{6ECB9396-A21E-4063-B7AF-8FB9DF682C5A}" srcOrd="0" destOrd="0" presId="urn:microsoft.com/office/officeart/2005/8/layout/vList2"/>
    <dgm:cxn modelId="{922F52C8-5AAD-468F-926C-AF4B6F9254CA}" srcId="{967711C0-CB8B-4B2A-9B98-480ED7563340}" destId="{848DED39-18CD-44AA-875B-9842B56AE5A3}" srcOrd="2" destOrd="0" parTransId="{3C2198B1-9F2C-47AB-91C1-5D890B169F3C}" sibTransId="{57AA6270-506D-4801-BA1D-DCC68116F14D}"/>
    <dgm:cxn modelId="{9D238B3C-61B0-4666-9370-F9D77083C3CE}" type="presOf" srcId="{8B1A90A7-34F6-4195-8CF4-805A2E14B4B6}" destId="{3F1C70F0-C586-4535-89F9-3E594A255FDA}" srcOrd="0" destOrd="0" presId="urn:microsoft.com/office/officeart/2005/8/layout/vList2"/>
    <dgm:cxn modelId="{0065F3F8-9575-48BD-A2EC-62904982505E}" type="presOf" srcId="{EF33289B-8C61-4184-9D62-C81E9481CE2A}" destId="{C3E930FB-B522-435B-9C9F-1BCB41E8F821}" srcOrd="0" destOrd="0" presId="urn:microsoft.com/office/officeart/2005/8/layout/vList2"/>
    <dgm:cxn modelId="{653C971F-7978-4E28-88C7-1CA42F110AB8}" type="presOf" srcId="{848DED39-18CD-44AA-875B-9842B56AE5A3}" destId="{BE0A862D-9CFD-4961-A9B6-C564B76FBBE3}" srcOrd="0" destOrd="0" presId="urn:microsoft.com/office/officeart/2005/8/layout/vList2"/>
    <dgm:cxn modelId="{352429A3-DF6E-400E-9B95-9493142452C8}" srcId="{967711C0-CB8B-4B2A-9B98-480ED7563340}" destId="{4964EE82-4542-40C2-ABBA-22B8975F8EF0}" srcOrd="5" destOrd="0" parTransId="{21E7E030-C3E4-4A5B-9D71-4BD928EFFB9C}" sibTransId="{705498A9-AECB-45FB-912D-C8057B480108}"/>
    <dgm:cxn modelId="{04C6FF86-34A0-4D9A-B4C4-7C1177EE63F1}" type="presOf" srcId="{DEB5D65C-C26D-45A1-9C59-F4C8FE445154}" destId="{1FC8081C-269E-467C-8D92-9516856D92F8}" srcOrd="0" destOrd="0" presId="urn:microsoft.com/office/officeart/2005/8/layout/vList2"/>
    <dgm:cxn modelId="{15BA3E64-AA4A-4DC5-8D30-CE58168114F0}" type="presOf" srcId="{8ADB8E4D-E847-4876-8141-F39CE6B76064}" destId="{FA9E661D-E934-4B9F-B6D3-CEE2B84BFEBB}" srcOrd="0" destOrd="0" presId="urn:microsoft.com/office/officeart/2005/8/layout/vList2"/>
    <dgm:cxn modelId="{FFE98DF4-BFB5-45F3-B13E-FAE2B49AD6C1}" srcId="{967711C0-CB8B-4B2A-9B98-480ED7563340}" destId="{EF33289B-8C61-4184-9D62-C81E9481CE2A}" srcOrd="9" destOrd="0" parTransId="{9BB607DF-0203-4370-84AA-01C9ACAE58F2}" sibTransId="{059BD55D-0B71-4B9E-97F8-8E110384A98E}"/>
    <dgm:cxn modelId="{4DA25FC0-74B2-4748-BABD-62533756A004}" srcId="{967711C0-CB8B-4B2A-9B98-480ED7563340}" destId="{27530648-8786-4911-A959-12D9564FB2CF}" srcOrd="3" destOrd="0" parTransId="{53E5604C-A137-4275-A0BD-AD0CA55203D5}" sibTransId="{D6BF42E5-B785-4B7A-875B-74F39BEA4EA7}"/>
    <dgm:cxn modelId="{1866EBA8-1BEB-4891-90DD-6BE6FAEAF95C}" type="presParOf" srcId="{6ECB9396-A21E-4063-B7AF-8FB9DF682C5A}" destId="{3F1C70F0-C586-4535-89F9-3E594A255FDA}" srcOrd="0" destOrd="0" presId="urn:microsoft.com/office/officeart/2005/8/layout/vList2"/>
    <dgm:cxn modelId="{ADE92EC2-B04F-4FF6-A456-961B167C3E6D}" type="presParOf" srcId="{6ECB9396-A21E-4063-B7AF-8FB9DF682C5A}" destId="{171A3B02-0D02-4FDA-BB27-82B4681C7DBF}" srcOrd="1" destOrd="0" presId="urn:microsoft.com/office/officeart/2005/8/layout/vList2"/>
    <dgm:cxn modelId="{44D44107-CBB4-49ED-BF1F-C7ABEF3742D9}" type="presParOf" srcId="{6ECB9396-A21E-4063-B7AF-8FB9DF682C5A}" destId="{1FC8081C-269E-467C-8D92-9516856D92F8}" srcOrd="2" destOrd="0" presId="urn:microsoft.com/office/officeart/2005/8/layout/vList2"/>
    <dgm:cxn modelId="{5EADE86F-1EA7-49C7-90FF-EB218265B8C1}" type="presParOf" srcId="{6ECB9396-A21E-4063-B7AF-8FB9DF682C5A}" destId="{16815D6F-A0CC-49C1-A814-153E2F852689}" srcOrd="3" destOrd="0" presId="urn:microsoft.com/office/officeart/2005/8/layout/vList2"/>
    <dgm:cxn modelId="{8367C34A-C207-434D-B631-D53B9CE0F657}" type="presParOf" srcId="{6ECB9396-A21E-4063-B7AF-8FB9DF682C5A}" destId="{BE0A862D-9CFD-4961-A9B6-C564B76FBBE3}" srcOrd="4" destOrd="0" presId="urn:microsoft.com/office/officeart/2005/8/layout/vList2"/>
    <dgm:cxn modelId="{A3763C20-CA07-4BF1-AB76-FAEBC4115E7D}" type="presParOf" srcId="{6ECB9396-A21E-4063-B7AF-8FB9DF682C5A}" destId="{720E7AAE-3D78-4D10-AC3B-3F31B8C445E8}" srcOrd="5" destOrd="0" presId="urn:microsoft.com/office/officeart/2005/8/layout/vList2"/>
    <dgm:cxn modelId="{EEE9B85B-255B-4A22-893A-12AC2E53E2E9}" type="presParOf" srcId="{6ECB9396-A21E-4063-B7AF-8FB9DF682C5A}" destId="{D9D23EC1-388B-4389-B5FE-98EFA0323027}" srcOrd="6" destOrd="0" presId="urn:microsoft.com/office/officeart/2005/8/layout/vList2"/>
    <dgm:cxn modelId="{134082BD-F4FA-463C-9080-4516F2071942}" type="presParOf" srcId="{6ECB9396-A21E-4063-B7AF-8FB9DF682C5A}" destId="{768982D1-CE0E-43A0-AFDA-8F4615747E4E}" srcOrd="7" destOrd="0" presId="urn:microsoft.com/office/officeart/2005/8/layout/vList2"/>
    <dgm:cxn modelId="{4AD96A9C-1B1D-484F-804A-FC4BB4673B93}" type="presParOf" srcId="{6ECB9396-A21E-4063-B7AF-8FB9DF682C5A}" destId="{3250F67F-C404-4C32-846B-6935B2D86BFD}" srcOrd="8" destOrd="0" presId="urn:microsoft.com/office/officeart/2005/8/layout/vList2"/>
    <dgm:cxn modelId="{AA8F7954-C5C1-4669-87CF-AA316DE4BEDA}" type="presParOf" srcId="{6ECB9396-A21E-4063-B7AF-8FB9DF682C5A}" destId="{9C9DB3F0-77B0-46F5-80DC-982F2B049826}" srcOrd="9" destOrd="0" presId="urn:microsoft.com/office/officeart/2005/8/layout/vList2"/>
    <dgm:cxn modelId="{4BAA5DF9-CC3B-4229-B3FC-B395D8E9122C}" type="presParOf" srcId="{6ECB9396-A21E-4063-B7AF-8FB9DF682C5A}" destId="{C228C28A-9DDC-4B34-8A78-092D822479BA}" srcOrd="10" destOrd="0" presId="urn:microsoft.com/office/officeart/2005/8/layout/vList2"/>
    <dgm:cxn modelId="{0040C4E3-A7D6-43A9-A9FE-2A723593226C}" type="presParOf" srcId="{6ECB9396-A21E-4063-B7AF-8FB9DF682C5A}" destId="{BC072C78-C17B-4127-923C-C7010FF4B62A}" srcOrd="11" destOrd="0" presId="urn:microsoft.com/office/officeart/2005/8/layout/vList2"/>
    <dgm:cxn modelId="{E10EFF95-28C3-440D-A6B3-0CE288E20A5C}" type="presParOf" srcId="{6ECB9396-A21E-4063-B7AF-8FB9DF682C5A}" destId="{B5FEF757-49D8-4D47-8BF6-5D62E8A64F72}" srcOrd="12" destOrd="0" presId="urn:microsoft.com/office/officeart/2005/8/layout/vList2"/>
    <dgm:cxn modelId="{F1966A40-ECA8-4049-98F1-FAEBDF75D5BA}" type="presParOf" srcId="{6ECB9396-A21E-4063-B7AF-8FB9DF682C5A}" destId="{B5B2DA5A-E373-4D3F-845C-22990E2B01B1}" srcOrd="13" destOrd="0" presId="urn:microsoft.com/office/officeart/2005/8/layout/vList2"/>
    <dgm:cxn modelId="{19943308-9C93-42F7-9644-7D5BC42BCFCC}" type="presParOf" srcId="{6ECB9396-A21E-4063-B7AF-8FB9DF682C5A}" destId="{FA9E661D-E934-4B9F-B6D3-CEE2B84BFEBB}" srcOrd="14" destOrd="0" presId="urn:microsoft.com/office/officeart/2005/8/layout/vList2"/>
    <dgm:cxn modelId="{86E6FD6D-E100-4BA1-9EB4-2964DB7A06F6}" type="presParOf" srcId="{6ECB9396-A21E-4063-B7AF-8FB9DF682C5A}" destId="{A1EC3C5C-15D8-4F1D-B1C8-56DEF8412CD5}" srcOrd="15" destOrd="0" presId="urn:microsoft.com/office/officeart/2005/8/layout/vList2"/>
    <dgm:cxn modelId="{E889716F-D73A-49F0-A7D5-AA573E97A8CE}" type="presParOf" srcId="{6ECB9396-A21E-4063-B7AF-8FB9DF682C5A}" destId="{21ACFE06-BC9F-451C-86C7-FE8BEAA9798A}" srcOrd="16" destOrd="0" presId="urn:microsoft.com/office/officeart/2005/8/layout/vList2"/>
    <dgm:cxn modelId="{0DF63179-01E7-4C4C-94DA-C8D1634196BC}" type="presParOf" srcId="{6ECB9396-A21E-4063-B7AF-8FB9DF682C5A}" destId="{27590855-5CB7-479D-9DBD-4B87DF09EEFA}" srcOrd="17" destOrd="0" presId="urn:microsoft.com/office/officeart/2005/8/layout/vList2"/>
    <dgm:cxn modelId="{8EC3F378-4B12-4321-A62B-412DBF84A6B3}" type="presParOf" srcId="{6ECB9396-A21E-4063-B7AF-8FB9DF682C5A}" destId="{C3E930FB-B522-435B-9C9F-1BCB41E8F821}" srcOrd="18" destOrd="0" presId="urn:microsoft.com/office/officeart/2005/8/layout/vList2"/>
    <dgm:cxn modelId="{4C89D360-8626-4117-915D-FBBD986B93C7}" type="presParOf" srcId="{6ECB9396-A21E-4063-B7AF-8FB9DF682C5A}" destId="{BD4AB688-76BC-4FE1-A05C-960BA9E07FA7}" srcOrd="19" destOrd="0" presId="urn:microsoft.com/office/officeart/2005/8/layout/vList2"/>
    <dgm:cxn modelId="{4F632172-AB24-4B85-9DCB-3E5A827BF16E}" type="presParOf" srcId="{6ECB9396-A21E-4063-B7AF-8FB9DF682C5A}" destId="{9BD2A8B4-24C0-4BDE-9EA2-81D4607078A9}" srcOrd="20" destOrd="0" presId="urn:microsoft.com/office/officeart/2005/8/layout/vList2"/>
    <dgm:cxn modelId="{08411356-2804-4130-9661-17E416DFC596}" type="presParOf" srcId="{6ECB9396-A21E-4063-B7AF-8FB9DF682C5A}" destId="{B1C4E3E5-2B0A-42D1-92BE-672C61C5F0CF}" srcOrd="21" destOrd="0" presId="urn:microsoft.com/office/officeart/2005/8/layout/vList2"/>
    <dgm:cxn modelId="{AB031681-C350-43E6-B177-A697EB056E18}" type="presParOf" srcId="{6ECB9396-A21E-4063-B7AF-8FB9DF682C5A}" destId="{3DEE76F3-87C6-466D-9363-0EFC49E8A72E}" srcOrd="2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C70F0-C586-4535-89F9-3E594A255FDA}">
      <dsp:nvSpPr>
        <dsp:cNvPr id="0" name=""/>
        <dsp:cNvSpPr/>
      </dsp:nvSpPr>
      <dsp:spPr>
        <a:xfrm>
          <a:off x="0" y="1013"/>
          <a:ext cx="87750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Gerenciando Medidas</a:t>
          </a:r>
          <a:endParaRPr lang="pt-BR" sz="1700" kern="1200" dirty="0"/>
        </a:p>
      </dsp:txBody>
      <dsp:txXfrm>
        <a:off x="19904" y="20917"/>
        <a:ext cx="8735214" cy="367937"/>
      </dsp:txXfrm>
    </dsp:sp>
    <dsp:sp modelId="{1FC8081C-269E-467C-8D92-9516856D92F8}">
      <dsp:nvSpPr>
        <dsp:cNvPr id="0" name=""/>
        <dsp:cNvSpPr/>
      </dsp:nvSpPr>
      <dsp:spPr>
        <a:xfrm>
          <a:off x="0" y="457718"/>
          <a:ext cx="87750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Função CALCULATE()</a:t>
          </a:r>
          <a:endParaRPr lang="pt-BR" sz="1700" kern="1200" dirty="0"/>
        </a:p>
      </dsp:txBody>
      <dsp:txXfrm>
        <a:off x="19904" y="477622"/>
        <a:ext cx="8735214" cy="367937"/>
      </dsp:txXfrm>
    </dsp:sp>
    <dsp:sp modelId="{BE0A862D-9CFD-4961-A9B6-C564B76FBBE3}">
      <dsp:nvSpPr>
        <dsp:cNvPr id="0" name=""/>
        <dsp:cNvSpPr/>
      </dsp:nvSpPr>
      <dsp:spPr>
        <a:xfrm>
          <a:off x="0" y="914423"/>
          <a:ext cx="87750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Funções IF() e ISBLANK()</a:t>
          </a:r>
          <a:endParaRPr lang="pt-BR" sz="1700" kern="1200" dirty="0"/>
        </a:p>
      </dsp:txBody>
      <dsp:txXfrm>
        <a:off x="19904" y="934327"/>
        <a:ext cx="8735214" cy="367937"/>
      </dsp:txXfrm>
    </dsp:sp>
    <dsp:sp modelId="{D9D23EC1-388B-4389-B5FE-98EFA0323027}">
      <dsp:nvSpPr>
        <dsp:cNvPr id="0" name=""/>
        <dsp:cNvSpPr/>
      </dsp:nvSpPr>
      <dsp:spPr>
        <a:xfrm>
          <a:off x="0" y="1371128"/>
          <a:ext cx="87750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Função ALL()</a:t>
          </a:r>
          <a:endParaRPr lang="pt-BR" sz="1700" kern="1200" dirty="0"/>
        </a:p>
      </dsp:txBody>
      <dsp:txXfrm>
        <a:off x="19904" y="1391032"/>
        <a:ext cx="8735214" cy="367937"/>
      </dsp:txXfrm>
    </dsp:sp>
    <dsp:sp modelId="{3250F67F-C404-4C32-846B-6935B2D86BFD}">
      <dsp:nvSpPr>
        <dsp:cNvPr id="0" name=""/>
        <dsp:cNvSpPr/>
      </dsp:nvSpPr>
      <dsp:spPr>
        <a:xfrm>
          <a:off x="0" y="1827833"/>
          <a:ext cx="87750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Função IFERROR() </a:t>
          </a:r>
          <a:endParaRPr lang="pt-BR" sz="1700" kern="1200" dirty="0"/>
        </a:p>
      </dsp:txBody>
      <dsp:txXfrm>
        <a:off x="19904" y="1847737"/>
        <a:ext cx="8735214" cy="367937"/>
      </dsp:txXfrm>
    </dsp:sp>
    <dsp:sp modelId="{C228C28A-9DDC-4B34-8A78-092D822479BA}">
      <dsp:nvSpPr>
        <dsp:cNvPr id="0" name=""/>
        <dsp:cNvSpPr/>
      </dsp:nvSpPr>
      <dsp:spPr>
        <a:xfrm>
          <a:off x="0" y="2284538"/>
          <a:ext cx="87750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Truques de Visualização</a:t>
          </a:r>
          <a:endParaRPr lang="pt-BR" sz="1700" kern="1200" dirty="0"/>
        </a:p>
      </dsp:txBody>
      <dsp:txXfrm>
        <a:off x="19904" y="2304442"/>
        <a:ext cx="8735214" cy="367937"/>
      </dsp:txXfrm>
    </dsp:sp>
    <dsp:sp modelId="{B5FEF757-49D8-4D47-8BF6-5D62E8A64F72}">
      <dsp:nvSpPr>
        <dsp:cNvPr id="0" name=""/>
        <dsp:cNvSpPr/>
      </dsp:nvSpPr>
      <dsp:spPr>
        <a:xfrm>
          <a:off x="0" y="2741243"/>
          <a:ext cx="87750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Medidas Acumuladas – FILTER()</a:t>
          </a:r>
          <a:endParaRPr lang="pt-BR" sz="1700" kern="1200" dirty="0"/>
        </a:p>
      </dsp:txBody>
      <dsp:txXfrm>
        <a:off x="19904" y="2761147"/>
        <a:ext cx="8735214" cy="367937"/>
      </dsp:txXfrm>
    </dsp:sp>
    <dsp:sp modelId="{FA9E661D-E934-4B9F-B6D3-CEE2B84BFEBB}">
      <dsp:nvSpPr>
        <dsp:cNvPr id="0" name=""/>
        <dsp:cNvSpPr/>
      </dsp:nvSpPr>
      <dsp:spPr>
        <a:xfrm>
          <a:off x="0" y="3197948"/>
          <a:ext cx="87750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Função ALLSELECTED()</a:t>
          </a:r>
          <a:endParaRPr lang="pt-BR" sz="1700" kern="1200" dirty="0"/>
        </a:p>
      </dsp:txBody>
      <dsp:txXfrm>
        <a:off x="19904" y="3217852"/>
        <a:ext cx="8735214" cy="367937"/>
      </dsp:txXfrm>
    </dsp:sp>
    <dsp:sp modelId="{21ACFE06-BC9F-451C-86C7-FE8BEAA9798A}">
      <dsp:nvSpPr>
        <dsp:cNvPr id="0" name=""/>
        <dsp:cNvSpPr/>
      </dsp:nvSpPr>
      <dsp:spPr>
        <a:xfrm>
          <a:off x="0" y="3654653"/>
          <a:ext cx="87750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Tabelas Desconectadas </a:t>
          </a:r>
          <a:endParaRPr lang="pt-BR" sz="1700" kern="1200" dirty="0"/>
        </a:p>
      </dsp:txBody>
      <dsp:txXfrm>
        <a:off x="19904" y="3674557"/>
        <a:ext cx="8735214" cy="367937"/>
      </dsp:txXfrm>
    </dsp:sp>
    <dsp:sp modelId="{C3E930FB-B522-435B-9C9F-1BCB41E8F821}">
      <dsp:nvSpPr>
        <dsp:cNvPr id="0" name=""/>
        <dsp:cNvSpPr/>
      </dsp:nvSpPr>
      <dsp:spPr>
        <a:xfrm>
          <a:off x="0" y="4111358"/>
          <a:ext cx="87750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Time </a:t>
          </a:r>
          <a:r>
            <a:rPr lang="pt-BR" sz="1700" kern="1200" dirty="0" err="1" smtClean="0"/>
            <a:t>Intelligence</a:t>
          </a:r>
          <a:r>
            <a:rPr lang="pt-BR" sz="1700" kern="1200" dirty="0" smtClean="0"/>
            <a:t> </a:t>
          </a:r>
          <a:r>
            <a:rPr lang="pt-BR" sz="1700" kern="1200" dirty="0" err="1" smtClean="0"/>
            <a:t>Functions</a:t>
          </a:r>
          <a:endParaRPr lang="pt-BR" sz="1700" kern="1200" dirty="0"/>
        </a:p>
      </dsp:txBody>
      <dsp:txXfrm>
        <a:off x="19904" y="4131262"/>
        <a:ext cx="8735214" cy="367937"/>
      </dsp:txXfrm>
    </dsp:sp>
    <dsp:sp modelId="{9BD2A8B4-24C0-4BDE-9EA2-81D4607078A9}">
      <dsp:nvSpPr>
        <dsp:cNvPr id="0" name=""/>
        <dsp:cNvSpPr/>
      </dsp:nvSpPr>
      <dsp:spPr>
        <a:xfrm>
          <a:off x="0" y="4568063"/>
          <a:ext cx="87750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Funções X</a:t>
          </a:r>
          <a:endParaRPr lang="pt-BR" sz="1700" kern="1200" dirty="0"/>
        </a:p>
      </dsp:txBody>
      <dsp:txXfrm>
        <a:off x="19904" y="4587967"/>
        <a:ext cx="8735214" cy="367937"/>
      </dsp:txXfrm>
    </dsp:sp>
    <dsp:sp modelId="{3DEE76F3-87C6-466D-9363-0EFC49E8A72E}">
      <dsp:nvSpPr>
        <dsp:cNvPr id="0" name=""/>
        <dsp:cNvSpPr/>
      </dsp:nvSpPr>
      <dsp:spPr>
        <a:xfrm>
          <a:off x="0" y="5024769"/>
          <a:ext cx="87750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Exemplo de </a:t>
          </a:r>
          <a:r>
            <a:rPr lang="pt-BR" sz="1700" kern="1200" dirty="0" err="1" smtClean="0"/>
            <a:t>Dashboard</a:t>
          </a:r>
          <a:r>
            <a:rPr lang="pt-BR" sz="1700" kern="1200" dirty="0" smtClean="0"/>
            <a:t> de projeções</a:t>
          </a:r>
          <a:endParaRPr lang="pt-BR" sz="1700" kern="1200" dirty="0"/>
        </a:p>
      </dsp:txBody>
      <dsp:txXfrm>
        <a:off x="19904" y="5044673"/>
        <a:ext cx="8735214" cy="367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5A16E-C4C3-4413-AAC0-F9B60CAA866F}" type="datetimeFigureOut">
              <a:rPr lang="pt-BR" smtClean="0"/>
              <a:t>06/12/2017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4B9F6-0695-4EE9-A2B7-A50A5FB1E8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809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0058F-0969-498E-8309-F83D3BF600EA}" type="datetimeFigureOut">
              <a:rPr lang="pt-BR" smtClean="0"/>
              <a:t>06/12/2017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pt-BR" dirty="0" err="1" smtClean="0"/>
              <a:t>Lguma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0B363-3C4D-4D49-9ADF-FA7D1B20B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423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0" y="-1"/>
            <a:ext cx="9144000" cy="6708057"/>
          </a:xfrm>
          <a:prstGeom prst="rect">
            <a:avLst/>
          </a:prstGeom>
          <a:solidFill>
            <a:srgbClr val="002A5E"/>
          </a:solidFill>
          <a:ln>
            <a:solidFill>
              <a:srgbClr val="002A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3" name="Subtítulo 1"/>
          <p:cNvSpPr>
            <a:spLocks noGrp="1"/>
          </p:cNvSpPr>
          <p:nvPr>
            <p:ph type="subTitle" idx="1"/>
          </p:nvPr>
        </p:nvSpPr>
        <p:spPr>
          <a:xfrm>
            <a:off x="6000418" y="5301210"/>
            <a:ext cx="2859626" cy="646331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14" name="Título 2"/>
          <p:cNvSpPr>
            <a:spLocks noGrp="1"/>
          </p:cNvSpPr>
          <p:nvPr>
            <p:ph type="title"/>
          </p:nvPr>
        </p:nvSpPr>
        <p:spPr>
          <a:xfrm>
            <a:off x="899592" y="1700808"/>
            <a:ext cx="7960452" cy="2448272"/>
          </a:xfrm>
        </p:spPr>
        <p:txBody>
          <a:bodyPr>
            <a:normAutofit/>
          </a:bodyPr>
          <a:lstStyle>
            <a:lvl1pPr>
              <a:defRPr sz="5400" b="1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21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80595" flipH="1" flipV="1">
            <a:off x="-309859" y="4693007"/>
            <a:ext cx="2266387" cy="20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  <p:sp>
        <p:nvSpPr>
          <p:cNvPr id="7" name="Retângulo 6"/>
          <p:cNvSpPr/>
          <p:nvPr userDrawn="1"/>
        </p:nvSpPr>
        <p:spPr>
          <a:xfrm>
            <a:off x="0" y="6235700"/>
            <a:ext cx="9144000" cy="622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61" y="6314110"/>
            <a:ext cx="805771" cy="469306"/>
          </a:xfrm>
          <a:prstGeom prst="rect">
            <a:avLst/>
          </a:prstGeom>
        </p:spPr>
      </p:pic>
      <p:sp>
        <p:nvSpPr>
          <p:cNvPr id="9" name="CaixaDeTexto 8"/>
          <p:cNvSpPr txBox="1"/>
          <p:nvPr userDrawn="1"/>
        </p:nvSpPr>
        <p:spPr>
          <a:xfrm>
            <a:off x="5748858" y="6294954"/>
            <a:ext cx="24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>
                <a:solidFill>
                  <a:srgbClr val="002A5E"/>
                </a:solidFill>
              </a:rPr>
              <a:t>Empresa</a:t>
            </a:r>
            <a:r>
              <a:rPr lang="pt-BR" sz="1400" baseline="0" dirty="0">
                <a:solidFill>
                  <a:srgbClr val="002A5E"/>
                </a:solidFill>
              </a:rPr>
              <a:t> de Pesquisa Energética</a:t>
            </a:r>
          </a:p>
          <a:p>
            <a:pPr algn="r"/>
            <a:r>
              <a:rPr lang="pt-BR" sz="1400" baseline="0" dirty="0">
                <a:solidFill>
                  <a:srgbClr val="002A5E"/>
                </a:solidFill>
              </a:rPr>
              <a:t>Ministério de Minas e Energia</a:t>
            </a:r>
            <a:endParaRPr lang="pt-BR" sz="1400" dirty="0">
              <a:solidFill>
                <a:srgbClr val="002A5E"/>
              </a:solidFill>
            </a:endParaRPr>
          </a:p>
        </p:txBody>
      </p:sp>
      <p:pic>
        <p:nvPicPr>
          <p:cNvPr id="19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9780">
            <a:off x="7327719" y="-478741"/>
            <a:ext cx="2069782" cy="19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436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 userDrawn="1"/>
        </p:nvSpPr>
        <p:spPr>
          <a:xfrm>
            <a:off x="-5236" y="0"/>
            <a:ext cx="9144000" cy="6708056"/>
          </a:xfrm>
          <a:prstGeom prst="rect">
            <a:avLst/>
          </a:prstGeom>
          <a:solidFill>
            <a:srgbClr val="002A5E"/>
          </a:solidFill>
          <a:ln>
            <a:solidFill>
              <a:srgbClr val="002A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sp>
        <p:nvSpPr>
          <p:cNvPr id="14" name="Título 2"/>
          <p:cNvSpPr>
            <a:spLocks noGrp="1"/>
          </p:cNvSpPr>
          <p:nvPr>
            <p:ph type="title"/>
          </p:nvPr>
        </p:nvSpPr>
        <p:spPr>
          <a:xfrm>
            <a:off x="2739187" y="2391348"/>
            <a:ext cx="6116844" cy="2448272"/>
          </a:xfrm>
        </p:spPr>
        <p:txBody>
          <a:bodyPr>
            <a:normAutofit/>
          </a:bodyPr>
          <a:lstStyle>
            <a:lvl1pPr algn="r"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pic>
        <p:nvPicPr>
          <p:cNvPr id="19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80595" flipH="1" flipV="1">
            <a:off x="-309859" y="4693007"/>
            <a:ext cx="2266387" cy="20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  <p:sp>
        <p:nvSpPr>
          <p:cNvPr id="7" name="Retângulo 6"/>
          <p:cNvSpPr/>
          <p:nvPr userDrawn="1"/>
        </p:nvSpPr>
        <p:spPr>
          <a:xfrm>
            <a:off x="0" y="6235700"/>
            <a:ext cx="9144000" cy="622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61" y="6314110"/>
            <a:ext cx="805771" cy="469306"/>
          </a:xfrm>
          <a:prstGeom prst="rect">
            <a:avLst/>
          </a:prstGeom>
        </p:spPr>
      </p:pic>
      <p:sp>
        <p:nvSpPr>
          <p:cNvPr id="9" name="CaixaDeTexto 8"/>
          <p:cNvSpPr txBox="1"/>
          <p:nvPr userDrawn="1"/>
        </p:nvSpPr>
        <p:spPr>
          <a:xfrm>
            <a:off x="5748858" y="6294954"/>
            <a:ext cx="24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>
                <a:solidFill>
                  <a:srgbClr val="002A5E"/>
                </a:solidFill>
              </a:rPr>
              <a:t>Empresa</a:t>
            </a:r>
            <a:r>
              <a:rPr lang="pt-BR" sz="1400" baseline="0" dirty="0">
                <a:solidFill>
                  <a:srgbClr val="002A5E"/>
                </a:solidFill>
              </a:rPr>
              <a:t> de Pesquisa Energética</a:t>
            </a:r>
          </a:p>
          <a:p>
            <a:pPr algn="r"/>
            <a:r>
              <a:rPr lang="pt-BR" sz="1400" baseline="0" dirty="0">
                <a:solidFill>
                  <a:srgbClr val="002A5E"/>
                </a:solidFill>
              </a:rPr>
              <a:t>Ministério de Minas e Energia</a:t>
            </a:r>
            <a:endParaRPr lang="pt-BR" sz="1400" dirty="0">
              <a:solidFill>
                <a:srgbClr val="002A5E"/>
              </a:solidFill>
            </a:endParaRPr>
          </a:p>
        </p:txBody>
      </p:sp>
      <p:sp>
        <p:nvSpPr>
          <p:cNvPr id="16" name="CaixaDeTexto 15"/>
          <p:cNvSpPr txBox="1"/>
          <p:nvPr userDrawn="1"/>
        </p:nvSpPr>
        <p:spPr>
          <a:xfrm>
            <a:off x="224970" y="6285076"/>
            <a:ext cx="3287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>
                <a:solidFill>
                  <a:schemeClr val="accent1">
                    <a:lumMod val="50000"/>
                  </a:schemeClr>
                </a:solidFill>
              </a:rPr>
              <a:t>7º Edição do Café na EPE </a:t>
            </a:r>
          </a:p>
          <a:p>
            <a:pPr algn="l"/>
            <a:r>
              <a:rPr lang="pt-BR" sz="1400" dirty="0">
                <a:solidFill>
                  <a:schemeClr val="accent1">
                    <a:lumMod val="50000"/>
                  </a:schemeClr>
                </a:solidFill>
              </a:rPr>
              <a:t>Gestão do</a:t>
            </a:r>
            <a:r>
              <a:rPr lang="pt-BR" sz="1400" baseline="0" dirty="0">
                <a:solidFill>
                  <a:schemeClr val="accent1">
                    <a:lumMod val="50000"/>
                  </a:schemeClr>
                </a:solidFill>
              </a:rPr>
              <a:t> Conhecimento nas Organizações</a:t>
            </a:r>
            <a:endParaRPr lang="pt-BR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2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9780">
            <a:off x="7327719" y="-478741"/>
            <a:ext cx="2069782" cy="19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136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9981"/>
            <a:ext cx="8888663" cy="881063"/>
          </a:xfrm>
        </p:spPr>
        <p:txBody>
          <a:bodyPr>
            <a:normAutofit/>
          </a:bodyPr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4" y="1023929"/>
            <a:ext cx="8775020" cy="509309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224971" y="6285076"/>
            <a:ext cx="2660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 smtClean="0">
                <a:solidFill>
                  <a:srgbClr val="FCCA80"/>
                </a:solidFill>
              </a:rPr>
              <a:t>Excel</a:t>
            </a:r>
            <a:r>
              <a:rPr lang="pt-BR" sz="1400" baseline="0" dirty="0" smtClean="0">
                <a:solidFill>
                  <a:srgbClr val="FCCA80"/>
                </a:solidFill>
              </a:rPr>
              <a:t> para </a:t>
            </a:r>
            <a:r>
              <a:rPr lang="pt-BR" sz="1400" dirty="0" smtClean="0">
                <a:solidFill>
                  <a:srgbClr val="FCCA80"/>
                </a:solidFill>
              </a:rPr>
              <a:t>BI Self Service</a:t>
            </a:r>
            <a:endParaRPr lang="pt-BR" sz="1400" dirty="0">
              <a:solidFill>
                <a:srgbClr val="FCCA80"/>
              </a:solidFill>
            </a:endParaRPr>
          </a:p>
          <a:p>
            <a:pPr algn="l"/>
            <a:r>
              <a:rPr lang="pt-BR" sz="1400" dirty="0" smtClean="0">
                <a:solidFill>
                  <a:srgbClr val="FCCA80"/>
                </a:solidFill>
              </a:rPr>
              <a:t>Aula </a:t>
            </a:r>
            <a:r>
              <a:rPr lang="pt-BR" sz="1400" dirty="0" smtClean="0">
                <a:solidFill>
                  <a:srgbClr val="FCCA80"/>
                </a:solidFill>
              </a:rPr>
              <a:t>8 e Aula 9: Power </a:t>
            </a:r>
            <a:r>
              <a:rPr lang="pt-BR" sz="1400" dirty="0" err="1" smtClean="0">
                <a:solidFill>
                  <a:srgbClr val="FCCA80"/>
                </a:solidFill>
              </a:rPr>
              <a:t>Pivot</a:t>
            </a:r>
            <a:r>
              <a:rPr lang="pt-BR" sz="1400" dirty="0" smtClean="0">
                <a:solidFill>
                  <a:srgbClr val="FCCA80"/>
                </a:solidFill>
              </a:rPr>
              <a:t> e DAX</a:t>
            </a:r>
            <a:endParaRPr lang="pt-BR" sz="1400" dirty="0">
              <a:solidFill>
                <a:srgbClr val="FCCA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8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wm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250" y="187327"/>
            <a:ext cx="8836980" cy="815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968" y="1556084"/>
            <a:ext cx="8690262" cy="4605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3"/>
          </p:nvPr>
        </p:nvSpPr>
        <p:spPr>
          <a:xfrm>
            <a:off x="222250" y="925764"/>
            <a:ext cx="8836981" cy="3715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l"/>
            <a:r>
              <a:rPr lang="pt-BR"/>
              <a:t> Subtítulo mestre</a:t>
            </a:r>
            <a:endParaRPr lang="pt-BR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0" y="6235700"/>
            <a:ext cx="9144000" cy="622300"/>
          </a:xfrm>
          <a:prstGeom prst="rect">
            <a:avLst/>
          </a:prstGeom>
          <a:solidFill>
            <a:srgbClr val="002A5E"/>
          </a:solidFill>
          <a:ln>
            <a:solidFill>
              <a:srgbClr val="002A5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 dirty="0"/>
          </a:p>
        </p:txBody>
      </p:sp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61" y="6314110"/>
            <a:ext cx="805771" cy="469306"/>
          </a:xfrm>
          <a:prstGeom prst="rect">
            <a:avLst/>
          </a:prstGeom>
        </p:spPr>
      </p:pic>
      <p:sp>
        <p:nvSpPr>
          <p:cNvPr id="17" name="CaixaDeTexto 16"/>
          <p:cNvSpPr txBox="1"/>
          <p:nvPr userDrawn="1"/>
        </p:nvSpPr>
        <p:spPr>
          <a:xfrm>
            <a:off x="5748858" y="6294954"/>
            <a:ext cx="249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</a:rPr>
              <a:t>Empresa</a:t>
            </a:r>
            <a:r>
              <a:rPr lang="pt-BR" sz="1400" baseline="0" dirty="0">
                <a:solidFill>
                  <a:schemeClr val="bg1"/>
                </a:solidFill>
              </a:rPr>
              <a:t> de Pesquisa Energética</a:t>
            </a:r>
          </a:p>
          <a:p>
            <a:pPr algn="r"/>
            <a:r>
              <a:rPr lang="pt-BR" sz="1400" baseline="0" dirty="0">
                <a:solidFill>
                  <a:schemeClr val="bg1"/>
                </a:solidFill>
              </a:rPr>
              <a:t>Ministério de Minas e Energia</a:t>
            </a:r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23" name="Picture 19" descr="&#10;circulos2.wmf                                                  0004C527KARIN                          00000000:"/>
          <p:cNvPicPr>
            <a:picLocks noChangeAspect="1" noChangeArrowheads="1"/>
          </p:cNvPicPr>
          <p:nvPr userDrawn="1"/>
        </p:nvPicPr>
        <p:blipFill>
          <a:blip r:embed="rId6" cstate="print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9780">
            <a:off x="7327719" y="-478741"/>
            <a:ext cx="2069782" cy="19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0000"/>
                  </a:srgbClr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2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A5E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3710354" y="5300663"/>
            <a:ext cx="5149487" cy="646112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pt-BR" dirty="0" smtClean="0">
                <a:latin typeface="+mj-lt"/>
              </a:rPr>
              <a:t>Superintendência de Tecnologia da Informação</a:t>
            </a:r>
            <a:endParaRPr lang="pt-BR" dirty="0">
              <a:latin typeface="+mj-lt"/>
            </a:endParaRPr>
          </a:p>
        </p:txBody>
      </p:sp>
      <p:sp>
        <p:nvSpPr>
          <p:cNvPr id="7171" name="Título 2"/>
          <p:cNvSpPr>
            <a:spLocks noGrp="1"/>
          </p:cNvSpPr>
          <p:nvPr>
            <p:ph type="title"/>
          </p:nvPr>
        </p:nvSpPr>
        <p:spPr>
          <a:xfrm>
            <a:off x="405493" y="939111"/>
            <a:ext cx="7888288" cy="2449512"/>
          </a:xfrm>
        </p:spPr>
        <p:txBody>
          <a:bodyPr>
            <a:normAutofit/>
          </a:bodyPr>
          <a:lstStyle/>
          <a:p>
            <a:r>
              <a:rPr lang="pt-BR" i="1" dirty="0"/>
              <a:t>Excel para BI Self Service</a:t>
            </a:r>
            <a:endParaRPr lang="pt-BR" altLang="pt-BR" sz="4000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667250" y="3877875"/>
            <a:ext cx="4192588" cy="369332"/>
          </a:xfrm>
          <a:prstGeom prst="rect">
            <a:avLst/>
          </a:prstGeom>
          <a:solidFill>
            <a:srgbClr val="FCCA80"/>
          </a:solidFill>
          <a:ln>
            <a:noFill/>
          </a:ln>
        </p:spPr>
        <p:txBody>
          <a:bodyPr wrap="square">
            <a:spAutoFit/>
          </a:bodyPr>
          <a:lstStyle/>
          <a:p>
            <a:pPr algn="r" defTabSz="914400">
              <a:defRPr/>
            </a:pPr>
            <a:r>
              <a:rPr lang="pt-BR" kern="0" dirty="0" smtClean="0">
                <a:solidFill>
                  <a:srgbClr val="002A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Aula 8 e Aula 9 – Power </a:t>
            </a:r>
            <a:r>
              <a:rPr lang="pt-BR" kern="0" dirty="0" err="1" smtClean="0">
                <a:solidFill>
                  <a:srgbClr val="002A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Pivot</a:t>
            </a:r>
            <a:r>
              <a:rPr lang="pt-BR" kern="0" dirty="0" smtClean="0">
                <a:solidFill>
                  <a:srgbClr val="002A5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 DAX</a:t>
            </a:r>
            <a:endParaRPr lang="pt-BR" kern="0" dirty="0">
              <a:solidFill>
                <a:srgbClr val="002A5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" y="6270173"/>
            <a:ext cx="2162629" cy="587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43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19982"/>
            <a:ext cx="8888663" cy="663510"/>
          </a:xfrm>
        </p:spPr>
        <p:txBody>
          <a:bodyPr>
            <a:normAutofit/>
          </a:bodyPr>
          <a:lstStyle/>
          <a:p>
            <a:r>
              <a:rPr lang="pt-BR" dirty="0" smtClean="0"/>
              <a:t>A função CALCULATE – Filtros Simples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683491"/>
            <a:ext cx="8775020" cy="5477163"/>
          </a:xfrm>
        </p:spPr>
        <p:txBody>
          <a:bodyPr>
            <a:normAutofit/>
          </a:bodyPr>
          <a:lstStyle/>
          <a:p>
            <a:r>
              <a:rPr lang="pt-BR" sz="1800" dirty="0" smtClean="0"/>
              <a:t>A função CALCULATE aceita, como filtro simples o uso de operadores como &lt;=  , &lt;&gt; ...</a:t>
            </a:r>
          </a:p>
          <a:p>
            <a:r>
              <a:rPr lang="pt-BR" sz="1800" dirty="0" smtClean="0"/>
              <a:t>Neste exemplo, em </a:t>
            </a:r>
            <a:r>
              <a:rPr lang="pt-BR" sz="1800" dirty="0"/>
              <a:t>Exemplos\Power </a:t>
            </a:r>
            <a:r>
              <a:rPr lang="pt-BR" sz="1800" dirty="0" err="1" smtClean="0"/>
              <a:t>Pivot</a:t>
            </a:r>
            <a:r>
              <a:rPr lang="pt-BR" sz="1800" dirty="0" smtClean="0"/>
              <a:t>\ExemploGoleiros.xlsx, </a:t>
            </a:r>
            <a:r>
              <a:rPr lang="pt-BR" sz="1800" dirty="0"/>
              <a:t>na Planilha </a:t>
            </a:r>
            <a:r>
              <a:rPr lang="pt-BR" sz="1800" dirty="0" smtClean="0"/>
              <a:t>“</a:t>
            </a:r>
            <a:r>
              <a:rPr lang="pt-BR" sz="1800" dirty="0" err="1" smtClean="0"/>
              <a:t>Calculate</a:t>
            </a:r>
            <a:r>
              <a:rPr lang="pt-BR" sz="1800" dirty="0" smtClean="0"/>
              <a:t> Inexato”, usamos a seguinte Medida:</a:t>
            </a:r>
          </a:p>
          <a:p>
            <a:pPr marL="457200" lvl="1" indent="0">
              <a:buNone/>
            </a:pPr>
            <a:r>
              <a:rPr lang="pt-BR" sz="1600" dirty="0"/>
              <a:t>Jogos com mais de um Frango</a:t>
            </a:r>
            <a:r>
              <a:rPr lang="pt-BR" sz="1600" dirty="0" smtClean="0"/>
              <a:t>:=CALCULATE(COUNT</a:t>
            </a:r>
            <a:r>
              <a:rPr lang="pt-BR" sz="1600" dirty="0"/>
              <a:t>('Fato Jogo'[Frangos]);'Fato Jogo'[Frangos]&gt;1</a:t>
            </a:r>
            <a:r>
              <a:rPr lang="pt-BR" sz="1600" dirty="0" smtClean="0"/>
              <a:t>)</a:t>
            </a:r>
          </a:p>
          <a:p>
            <a:pPr marL="457200" lvl="1" indent="0">
              <a:buNone/>
            </a:pPr>
            <a:endParaRPr lang="pt-BR" sz="1600" dirty="0"/>
          </a:p>
          <a:p>
            <a:pPr marL="457200" lvl="1" indent="0">
              <a:buNone/>
            </a:pPr>
            <a:endParaRPr lang="pt-BR" sz="1600" dirty="0" smtClean="0"/>
          </a:p>
          <a:p>
            <a:pPr marL="457200" lvl="1" indent="0">
              <a:buNone/>
            </a:pPr>
            <a:endParaRPr lang="pt-BR" sz="1600" dirty="0"/>
          </a:p>
          <a:p>
            <a:pPr marL="457200" lvl="1" indent="0">
              <a:buNone/>
            </a:pPr>
            <a:endParaRPr lang="pt-BR" sz="1600" dirty="0" smtClean="0"/>
          </a:p>
          <a:p>
            <a:pPr marL="457200" lvl="1" indent="0">
              <a:buNone/>
            </a:pPr>
            <a:endParaRPr lang="pt-BR" sz="1600" dirty="0"/>
          </a:p>
          <a:p>
            <a:pPr marL="457200" lvl="1" indent="0">
              <a:buNone/>
            </a:pPr>
            <a:endParaRPr lang="pt-BR" sz="1600" dirty="0" smtClean="0"/>
          </a:p>
          <a:p>
            <a:pPr marL="457200" lvl="1" indent="0">
              <a:buNone/>
            </a:pPr>
            <a:endParaRPr lang="pt-BR" sz="1600" dirty="0"/>
          </a:p>
          <a:p>
            <a:r>
              <a:rPr lang="pt-BR" dirty="0" smtClean="0"/>
              <a:t>Notem um detalhe adicional: nem todas as datas e goleiros existentes estão sendo mostrados pela Tabela Dinâmica.</a:t>
            </a:r>
          </a:p>
          <a:p>
            <a:r>
              <a:rPr lang="pt-BR" dirty="0" smtClean="0"/>
              <a:t>Isso acontece porque </a:t>
            </a:r>
            <a:r>
              <a:rPr lang="pt-BR" b="1" dirty="0" smtClean="0"/>
              <a:t>OS CONTEXTOS PARA OS QUAIS AS MEDIDAS DA TABELA DINÂMICA TÊM VALOR BLANK() NÃO SÃO MOSTRADOS</a:t>
            </a:r>
          </a:p>
          <a:p>
            <a:r>
              <a:rPr lang="pt-BR" dirty="0" smtClean="0"/>
              <a:t>No próximo slide veremos uma forma de mostrar todos os contextos</a:t>
            </a:r>
          </a:p>
          <a:p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4040" t="12775" r="70101" b="72124"/>
          <a:stretch/>
        </p:blipFill>
        <p:spPr>
          <a:xfrm>
            <a:off x="323273" y="2012017"/>
            <a:ext cx="5039429" cy="177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1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19982"/>
            <a:ext cx="8888663" cy="663510"/>
          </a:xfrm>
        </p:spPr>
        <p:txBody>
          <a:bodyPr>
            <a:normAutofit/>
          </a:bodyPr>
          <a:lstStyle/>
          <a:p>
            <a:r>
              <a:rPr lang="pt-BR" dirty="0" smtClean="0"/>
              <a:t>Mostrando todos os contextos – IF() e ISBLANK()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683491"/>
            <a:ext cx="8775020" cy="5477163"/>
          </a:xfrm>
        </p:spPr>
        <p:txBody>
          <a:bodyPr>
            <a:normAutofit/>
          </a:bodyPr>
          <a:lstStyle/>
          <a:p>
            <a:r>
              <a:rPr lang="pt-BR" dirty="0" smtClean="0"/>
              <a:t>Nossa restrição quanto ao número de frangos em um jogo fez com que a função COUNT() retornasse um valor em branco, representado, na linguagem DAX por BLANK(), para vários dos contextos</a:t>
            </a:r>
          </a:p>
          <a:p>
            <a:r>
              <a:rPr lang="pt-BR" dirty="0" smtClean="0"/>
              <a:t>Para possibilitar uma melhor visualização, podemos empacotar esta Medida em outra Medida que mostre o valor 0 quando o valor da Medida original for BLANK():</a:t>
            </a:r>
          </a:p>
          <a:p>
            <a:r>
              <a:rPr lang="pt-BR" dirty="0" smtClean="0"/>
              <a:t>Para isso, vamos usar :</a:t>
            </a:r>
          </a:p>
          <a:p>
            <a:pPr lvl="1"/>
            <a:r>
              <a:rPr lang="pt-BR" dirty="0" smtClean="0"/>
              <a:t>a função IF(</a:t>
            </a:r>
            <a:r>
              <a:rPr lang="pt-BR" dirty="0" err="1" smtClean="0"/>
              <a:t>Condição;Valor</a:t>
            </a:r>
            <a:r>
              <a:rPr lang="pt-BR" dirty="0" smtClean="0"/>
              <a:t> se V</a:t>
            </a:r>
            <a:r>
              <a:rPr lang="pt-BR" dirty="0"/>
              <a:t>;</a:t>
            </a:r>
            <a:r>
              <a:rPr lang="pt-BR" dirty="0" smtClean="0"/>
              <a:t> valor se F)</a:t>
            </a:r>
          </a:p>
          <a:p>
            <a:pPr lvl="1"/>
            <a:r>
              <a:rPr lang="pt-BR" dirty="0" smtClean="0"/>
              <a:t>A função ISBLANK(VALOR)</a:t>
            </a:r>
          </a:p>
          <a:p>
            <a:pPr marL="457200" lvl="1" indent="0">
              <a:buNone/>
            </a:pPr>
            <a:r>
              <a:rPr lang="pt-BR" dirty="0" smtClean="0"/>
              <a:t>	</a:t>
            </a:r>
          </a:p>
          <a:p>
            <a:pPr marL="0" indent="0">
              <a:buNone/>
            </a:pPr>
            <a:r>
              <a:rPr lang="pt-BR" dirty="0" smtClean="0"/>
              <a:t>Jogos </a:t>
            </a:r>
            <a:r>
              <a:rPr lang="pt-BR" dirty="0"/>
              <a:t>com mais de um Frango com zeros</a:t>
            </a:r>
            <a:r>
              <a:rPr lang="pt-BR" dirty="0" smtClean="0"/>
              <a:t>:=</a:t>
            </a:r>
          </a:p>
          <a:p>
            <a:pPr marL="0" indent="0">
              <a:buNone/>
            </a:pPr>
            <a:r>
              <a:rPr lang="pt-BR" dirty="0" smtClean="0"/>
              <a:t>IF(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ISBLANK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([Jogos com mais de um Frango])</a:t>
            </a:r>
            <a:r>
              <a:rPr lang="pt-BR" dirty="0"/>
              <a:t>;</a:t>
            </a:r>
            <a:r>
              <a:rPr lang="pt-BR" dirty="0">
                <a:solidFill>
                  <a:srgbClr val="005024"/>
                </a:solidFill>
              </a:rPr>
              <a:t>0</a:t>
            </a:r>
            <a:r>
              <a:rPr lang="pt-BR" dirty="0"/>
              <a:t>;</a:t>
            </a:r>
            <a:r>
              <a:rPr lang="pt-BR" dirty="0">
                <a:solidFill>
                  <a:srgbClr val="C00000"/>
                </a:solidFill>
              </a:rPr>
              <a:t>[Jogos com mais de um Frango]</a:t>
            </a:r>
            <a:r>
              <a:rPr lang="pt-BR" dirty="0"/>
              <a:t>)</a:t>
            </a:r>
            <a:r>
              <a:rPr lang="pt-BR" dirty="0" smtClean="0"/>
              <a:t> </a:t>
            </a:r>
            <a:endParaRPr lang="pt-BR" dirty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</p:spTree>
    <p:extLst>
      <p:ext uri="{BB962C8B-B14F-4D97-AF65-F5344CB8AC3E}">
        <p14:creationId xmlns:p14="http://schemas.microsoft.com/office/powerpoint/2010/main" val="36030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19982"/>
            <a:ext cx="8888663" cy="663510"/>
          </a:xfrm>
        </p:spPr>
        <p:txBody>
          <a:bodyPr>
            <a:normAutofit/>
          </a:bodyPr>
          <a:lstStyle/>
          <a:p>
            <a:r>
              <a:rPr lang="pt-BR" dirty="0" smtClean="0"/>
              <a:t>Mostrando todos os contextos – IF() e ISBLANK()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683491"/>
            <a:ext cx="8775020" cy="692727"/>
          </a:xfrm>
        </p:spPr>
        <p:txBody>
          <a:bodyPr>
            <a:normAutofit/>
          </a:bodyPr>
          <a:lstStyle/>
          <a:p>
            <a:r>
              <a:rPr lang="pt-BR" dirty="0" smtClean="0"/>
              <a:t>Assim, todos os contextos configurados para as linhas e colunas da Tabela Dinâmica são mostrados</a:t>
            </a:r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242" t="13278" r="56768" b="51047"/>
          <a:stretch/>
        </p:blipFill>
        <p:spPr>
          <a:xfrm>
            <a:off x="507999" y="1616362"/>
            <a:ext cx="7147210" cy="394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8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112344"/>
            <a:ext cx="8888663" cy="755873"/>
          </a:xfrm>
        </p:spPr>
        <p:txBody>
          <a:bodyPr>
            <a:normAutofit fontScale="90000"/>
          </a:bodyPr>
          <a:lstStyle/>
          <a:p>
            <a:r>
              <a:rPr lang="pt-BR" dirty="0"/>
              <a:t>A função CALCULATE – </a:t>
            </a:r>
            <a:r>
              <a:rPr lang="pt-BR" dirty="0" smtClean="0"/>
              <a:t>Relaxando restrições do contexto – Função ALL()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6822" y="979052"/>
                <a:ext cx="8775020" cy="51354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 smtClean="0"/>
                  <a:t>Frequentemente alteramos o contexto de uma Medida relaxando as restrições de um ou mais campos</a:t>
                </a:r>
              </a:p>
              <a:p>
                <a:r>
                  <a:rPr lang="pt-BR" dirty="0" smtClean="0"/>
                  <a:t>Um uso muito comum é para calcular frações de uma Medida em relação ao escopo dos valores de uma Dimensão</a:t>
                </a:r>
              </a:p>
              <a:p>
                <a:r>
                  <a:rPr lang="pt-BR" dirty="0" smtClean="0"/>
                  <a:t>No nosso próximo exemplo, queremos analisar, em cada contexto, a fração de gols tomados em casa e fora: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𝐺𝑜𝑙𝑠𝐿𝑜𝑐𝑎𝑙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𝐺𝑜𝑙𝑠</m:t>
                        </m:r>
                      </m:den>
                    </m:f>
                  </m:oMath>
                </a14:m>
                <a:endParaRPr lang="pt-BR" dirty="0" smtClean="0"/>
              </a:p>
              <a:p>
                <a:r>
                  <a:rPr lang="pt-BR" dirty="0" smtClean="0"/>
                  <a:t>Para isso temos que calcular, para cada contexto, o numerado e o denominador desta fração.</a:t>
                </a:r>
              </a:p>
              <a:p>
                <a:r>
                  <a:rPr lang="pt-BR" dirty="0" smtClean="0"/>
                  <a:t>O numerador é fácil: a soma de gols tomados no contexto. Já temos a Medida “Soma Gols Tomados” que faz exatamente isso </a:t>
                </a:r>
              </a:p>
              <a:p>
                <a:r>
                  <a:rPr lang="pt-BR" dirty="0" smtClean="0"/>
                  <a:t>O denominador deve ser a soma de gols tomados no contexto, mas em todos os locais. Ou seja, devemos alterar o contexto de forma a relaxar a restrição relativa ao Local. Fazemos isso com o uso da função </a:t>
                </a:r>
                <a:r>
                  <a:rPr lang="pt-BR" b="1" dirty="0" smtClean="0"/>
                  <a:t>ALL(Tabela/Campo)</a:t>
                </a:r>
                <a:r>
                  <a:rPr lang="pt-BR" dirty="0" smtClean="0"/>
                  <a:t>, como na seguinte Medida:</a:t>
                </a:r>
              </a:p>
              <a:p>
                <a:pPr marL="457200" lvl="1" indent="0">
                  <a:buNone/>
                </a:pPr>
                <a:r>
                  <a:rPr lang="pt-BR" dirty="0"/>
                  <a:t>Gols Tomados </a:t>
                </a:r>
                <a:r>
                  <a:rPr lang="pt-BR" dirty="0" smtClean="0"/>
                  <a:t>Todos os Locais:=CALCULATE(</a:t>
                </a:r>
                <a:r>
                  <a:rPr lang="pt-BR" dirty="0" smtClean="0">
                    <a:solidFill>
                      <a:schemeClr val="bg2">
                        <a:lumMod val="50000"/>
                      </a:schemeClr>
                    </a:solidFill>
                  </a:rPr>
                  <a:t>[</a:t>
                </a:r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Soma Gols Tomados</a:t>
                </a:r>
                <a:r>
                  <a:rPr lang="pt-BR" dirty="0" smtClean="0">
                    <a:solidFill>
                      <a:schemeClr val="bg2">
                        <a:lumMod val="50000"/>
                      </a:schemeClr>
                    </a:solidFill>
                  </a:rPr>
                  <a:t>]</a:t>
                </a:r>
                <a:r>
                  <a:rPr lang="pt-BR" dirty="0" smtClean="0"/>
                  <a:t>;</a:t>
                </a:r>
                <a:r>
                  <a:rPr lang="pt-BR" dirty="0" smtClean="0">
                    <a:solidFill>
                      <a:srgbClr val="C00000"/>
                    </a:solidFill>
                  </a:rPr>
                  <a:t>ALL(</a:t>
                </a:r>
                <a:r>
                  <a:rPr lang="pt-BR" dirty="0">
                    <a:solidFill>
                      <a:srgbClr val="C00000"/>
                    </a:solidFill>
                  </a:rPr>
                  <a:t>'</a:t>
                </a:r>
                <a:r>
                  <a:rPr lang="pt-BR" dirty="0" err="1">
                    <a:solidFill>
                      <a:srgbClr val="C00000"/>
                    </a:solidFill>
                  </a:rPr>
                  <a:t>Dim</a:t>
                </a:r>
                <a:r>
                  <a:rPr lang="pt-BR" dirty="0">
                    <a:solidFill>
                      <a:srgbClr val="C00000"/>
                    </a:solidFill>
                  </a:rPr>
                  <a:t> Local')</a:t>
                </a:r>
                <a:r>
                  <a:rPr lang="pt-BR" dirty="0"/>
                  <a:t>)</a:t>
                </a:r>
                <a:endParaRPr lang="pt-BR" dirty="0" smtClean="0"/>
              </a:p>
              <a:p>
                <a:endParaRPr lang="pt-BR" dirty="0"/>
              </a:p>
              <a:p>
                <a:endParaRPr lang="pt-BR" dirty="0" smtClean="0"/>
              </a:p>
              <a:p>
                <a:pPr marL="0" indent="0">
                  <a:buNone/>
                </a:pPr>
                <a:endParaRPr lang="pt-BR" b="1" dirty="0"/>
              </a:p>
              <a:p>
                <a:pPr marL="457200" lvl="1" indent="0">
                  <a:buNone/>
                </a:pPr>
                <a:endParaRPr lang="pt-BR" sz="1600" dirty="0"/>
              </a:p>
              <a:p>
                <a:endParaRPr lang="pt-BR" sz="1800" dirty="0" smtClean="0"/>
              </a:p>
              <a:p>
                <a:pPr marL="0" indent="0">
                  <a:buNone/>
                </a:pPr>
                <a:endParaRPr lang="pt-BR" sz="1800" dirty="0" smtClean="0"/>
              </a:p>
              <a:p>
                <a:pPr marL="0" indent="0">
                  <a:buNone/>
                </a:pPr>
                <a:endParaRPr lang="pt-BR" b="1" dirty="0" smtClean="0"/>
              </a:p>
              <a:p>
                <a:pPr marL="0" indent="0">
                  <a:buNone/>
                </a:pPr>
                <a:endParaRPr lang="pt-BR" b="1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22" y="979052"/>
                <a:ext cx="8775020" cy="5135419"/>
              </a:xfrm>
              <a:blipFill rotWithShape="0">
                <a:blip r:embed="rId2"/>
                <a:stretch>
                  <a:fillRect l="-625" t="-1781" r="-13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913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112344"/>
            <a:ext cx="8888663" cy="755873"/>
          </a:xfrm>
        </p:spPr>
        <p:txBody>
          <a:bodyPr>
            <a:normAutofit fontScale="90000"/>
          </a:bodyPr>
          <a:lstStyle/>
          <a:p>
            <a:r>
              <a:rPr lang="pt-BR" dirty="0"/>
              <a:t>A função CALCULATE – </a:t>
            </a:r>
            <a:r>
              <a:rPr lang="pt-BR" dirty="0" smtClean="0"/>
              <a:t>Relaxando restrições do contexto – Função ALL()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56822" y="979052"/>
                <a:ext cx="8775020" cy="51354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 smtClean="0"/>
                  <a:t>Frequentemente alteramos o contexto de uma Medida relaxando as restrições de um ou mais campos</a:t>
                </a:r>
              </a:p>
              <a:p>
                <a:r>
                  <a:rPr lang="pt-BR" dirty="0" smtClean="0"/>
                  <a:t>Um uso muito comum é para calcular frações de uma Medida em relação ao escopo dos valores de uma Dimensão</a:t>
                </a:r>
              </a:p>
              <a:p>
                <a:r>
                  <a:rPr lang="pt-BR" dirty="0" smtClean="0"/>
                  <a:t>No nosso próximo exemplo, queremos analisar, em cada contexto, a fração de gols tomados em casa e fora: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𝐺𝑜𝑙𝑠𝐿𝑜𝑐𝑎𝑙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𝐺𝑜𝑙𝑠</m:t>
                        </m:r>
                      </m:den>
                    </m:f>
                  </m:oMath>
                </a14:m>
                <a:endParaRPr lang="pt-BR" dirty="0" smtClean="0"/>
              </a:p>
              <a:p>
                <a:r>
                  <a:rPr lang="pt-BR" dirty="0" smtClean="0"/>
                  <a:t>Para isso temos que calcular, para cada contexto, o numerado e o denominador desta fração.</a:t>
                </a:r>
              </a:p>
              <a:p>
                <a:r>
                  <a:rPr lang="pt-BR" dirty="0" smtClean="0"/>
                  <a:t>O numerador é fácil: a soma de gols tomados no contexto. Já temos a Medida “Soma Gols Tomados” que faz exatamente isso </a:t>
                </a:r>
              </a:p>
              <a:p>
                <a:r>
                  <a:rPr lang="pt-BR" dirty="0" smtClean="0"/>
                  <a:t>O denominador deve ser a soma de gols tomados no contexto, mas em todos os locais. Ou seja, devemos alterar o contexto de forma a relaxar a restrição relativa ao Local. Fazemos isso com o uso da função </a:t>
                </a:r>
                <a:r>
                  <a:rPr lang="pt-BR" b="1" dirty="0" smtClean="0"/>
                  <a:t>ALL(Tabela/Campo)</a:t>
                </a:r>
                <a:r>
                  <a:rPr lang="pt-BR" dirty="0" smtClean="0"/>
                  <a:t>, como na seguinte Medida:</a:t>
                </a:r>
              </a:p>
              <a:p>
                <a:pPr marL="457200" lvl="1" indent="0">
                  <a:buNone/>
                </a:pPr>
                <a:r>
                  <a:rPr lang="pt-BR" dirty="0"/>
                  <a:t>Gols Tomados </a:t>
                </a:r>
                <a:r>
                  <a:rPr lang="pt-BR" dirty="0" smtClean="0"/>
                  <a:t>Todos os Locais:=CALCULATE(</a:t>
                </a:r>
                <a:r>
                  <a:rPr lang="pt-BR" dirty="0" smtClean="0">
                    <a:solidFill>
                      <a:schemeClr val="bg2">
                        <a:lumMod val="50000"/>
                      </a:schemeClr>
                    </a:solidFill>
                  </a:rPr>
                  <a:t>[</a:t>
                </a:r>
                <a:r>
                  <a:rPr lang="pt-BR" dirty="0">
                    <a:solidFill>
                      <a:schemeClr val="bg2">
                        <a:lumMod val="50000"/>
                      </a:schemeClr>
                    </a:solidFill>
                  </a:rPr>
                  <a:t>Soma Gols Tomados</a:t>
                </a:r>
                <a:r>
                  <a:rPr lang="pt-BR" dirty="0" smtClean="0">
                    <a:solidFill>
                      <a:schemeClr val="bg2">
                        <a:lumMod val="50000"/>
                      </a:schemeClr>
                    </a:solidFill>
                  </a:rPr>
                  <a:t>]</a:t>
                </a:r>
                <a:r>
                  <a:rPr lang="pt-BR" dirty="0" smtClean="0"/>
                  <a:t>;</a:t>
                </a:r>
                <a:r>
                  <a:rPr lang="pt-BR" dirty="0" smtClean="0">
                    <a:solidFill>
                      <a:srgbClr val="C00000"/>
                    </a:solidFill>
                  </a:rPr>
                  <a:t>ALL(</a:t>
                </a:r>
                <a:r>
                  <a:rPr lang="pt-BR" dirty="0">
                    <a:solidFill>
                      <a:srgbClr val="C00000"/>
                    </a:solidFill>
                  </a:rPr>
                  <a:t>'</a:t>
                </a:r>
                <a:r>
                  <a:rPr lang="pt-BR" dirty="0" err="1">
                    <a:solidFill>
                      <a:srgbClr val="C00000"/>
                    </a:solidFill>
                  </a:rPr>
                  <a:t>Dim</a:t>
                </a:r>
                <a:r>
                  <a:rPr lang="pt-BR" dirty="0">
                    <a:solidFill>
                      <a:srgbClr val="C00000"/>
                    </a:solidFill>
                  </a:rPr>
                  <a:t> Local')</a:t>
                </a:r>
                <a:r>
                  <a:rPr lang="pt-BR" dirty="0"/>
                  <a:t>)</a:t>
                </a:r>
                <a:endParaRPr lang="pt-BR" dirty="0" smtClean="0"/>
              </a:p>
              <a:p>
                <a:endParaRPr lang="pt-BR" dirty="0"/>
              </a:p>
              <a:p>
                <a:endParaRPr lang="pt-BR" dirty="0" smtClean="0"/>
              </a:p>
              <a:p>
                <a:pPr marL="0" indent="0">
                  <a:buNone/>
                </a:pPr>
                <a:endParaRPr lang="pt-BR" b="1" dirty="0"/>
              </a:p>
              <a:p>
                <a:pPr marL="457200" lvl="1" indent="0">
                  <a:buNone/>
                </a:pPr>
                <a:endParaRPr lang="pt-BR" sz="1600" dirty="0"/>
              </a:p>
              <a:p>
                <a:endParaRPr lang="pt-BR" sz="1800" dirty="0" smtClean="0"/>
              </a:p>
              <a:p>
                <a:pPr marL="0" indent="0">
                  <a:buNone/>
                </a:pPr>
                <a:endParaRPr lang="pt-BR" sz="1800" dirty="0" smtClean="0"/>
              </a:p>
              <a:p>
                <a:pPr marL="0" indent="0">
                  <a:buNone/>
                </a:pPr>
                <a:endParaRPr lang="pt-BR" b="1" dirty="0" smtClean="0"/>
              </a:p>
              <a:p>
                <a:pPr marL="0" indent="0">
                  <a:buNone/>
                </a:pPr>
                <a:endParaRPr lang="pt-BR" b="1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22" y="979052"/>
                <a:ext cx="8775020" cy="5135419"/>
              </a:xfrm>
              <a:blipFill rotWithShape="0">
                <a:blip r:embed="rId2"/>
                <a:stretch>
                  <a:fillRect l="-625" t="-1781" r="-13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2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112344"/>
            <a:ext cx="8888663" cy="755873"/>
          </a:xfrm>
        </p:spPr>
        <p:txBody>
          <a:bodyPr>
            <a:normAutofit fontScale="90000"/>
          </a:bodyPr>
          <a:lstStyle/>
          <a:p>
            <a:r>
              <a:rPr lang="pt-BR" dirty="0"/>
              <a:t>A função CALCULATE – </a:t>
            </a:r>
            <a:r>
              <a:rPr lang="pt-BR" dirty="0" smtClean="0"/>
              <a:t>Relaxando restrições do contexto – Função ALL()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979052"/>
            <a:ext cx="8775020" cy="5135419"/>
          </a:xfrm>
        </p:spPr>
        <p:txBody>
          <a:bodyPr>
            <a:normAutofit/>
          </a:bodyPr>
          <a:lstStyle/>
          <a:p>
            <a:r>
              <a:rPr lang="pt-BR" dirty="0" smtClean="0"/>
              <a:t>Com as métricas relativas ao numerador e ao denominador, podemos criar a métrica de fração que desejamos:</a:t>
            </a:r>
          </a:p>
          <a:p>
            <a:pPr lvl="1"/>
            <a:r>
              <a:rPr lang="pt-BR" dirty="0"/>
              <a:t>Fração Gols no Local:=[Soma Gols Tomados] / [Gols Tomados Todos os Locais</a:t>
            </a:r>
            <a:r>
              <a:rPr lang="pt-BR" dirty="0" smtClean="0"/>
              <a:t>]</a:t>
            </a:r>
          </a:p>
          <a:p>
            <a:pPr marL="457200" lvl="1" indent="0">
              <a:buNone/>
            </a:pPr>
            <a:endParaRPr lang="pt-BR" dirty="0"/>
          </a:p>
          <a:p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444" t="12606" r="40000" b="39701"/>
          <a:stretch/>
        </p:blipFill>
        <p:spPr>
          <a:xfrm>
            <a:off x="725864" y="2121030"/>
            <a:ext cx="7139234" cy="350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0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112344"/>
            <a:ext cx="8888663" cy="755873"/>
          </a:xfrm>
        </p:spPr>
        <p:txBody>
          <a:bodyPr>
            <a:normAutofit/>
          </a:bodyPr>
          <a:lstStyle/>
          <a:p>
            <a:r>
              <a:rPr lang="pt-BR" dirty="0" smtClean="0"/>
              <a:t>Tratando erros nas Medidas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979052"/>
            <a:ext cx="8775020" cy="5135419"/>
          </a:xfrm>
        </p:spPr>
        <p:txBody>
          <a:bodyPr>
            <a:normAutofit/>
          </a:bodyPr>
          <a:lstStyle/>
          <a:p>
            <a:r>
              <a:rPr lang="pt-BR" dirty="0" smtClean="0"/>
              <a:t>Nenhum goleiro do Corinthians jogou em julho de 2017, portanto, nossa métrica exibe um erro, por causa da divisão 0/0</a:t>
            </a:r>
          </a:p>
          <a:p>
            <a:pPr marL="457200" lvl="1" indent="0">
              <a:buNone/>
            </a:pPr>
            <a:endParaRPr lang="pt-BR" dirty="0"/>
          </a:p>
          <a:p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341" t="12525" r="19208" b="38586"/>
          <a:stretch/>
        </p:blipFill>
        <p:spPr>
          <a:xfrm>
            <a:off x="701962" y="1995054"/>
            <a:ext cx="7269782" cy="362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5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112344"/>
            <a:ext cx="8888663" cy="755873"/>
          </a:xfrm>
        </p:spPr>
        <p:txBody>
          <a:bodyPr>
            <a:normAutofit/>
          </a:bodyPr>
          <a:lstStyle/>
          <a:p>
            <a:r>
              <a:rPr lang="pt-BR" dirty="0" smtClean="0"/>
              <a:t>Tratando erros nas Medidas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135419"/>
          </a:xfrm>
        </p:spPr>
        <p:txBody>
          <a:bodyPr>
            <a:normAutofit/>
          </a:bodyPr>
          <a:lstStyle/>
          <a:p>
            <a:r>
              <a:rPr lang="pt-BR" dirty="0" smtClean="0"/>
              <a:t>A função IFERROR(Valor, Valor se erro) permite que tratemos um erro em uma Medida, substituindo esse erro por um valor escolhido:</a:t>
            </a:r>
          </a:p>
          <a:p>
            <a:pPr marL="457200" lvl="1" indent="0">
              <a:buNone/>
            </a:pPr>
            <a:r>
              <a:rPr lang="pt-BR" dirty="0"/>
              <a:t>Fração Gols no Local:=IFERROR([Soma Gols Tomados] / [Gols Tomados Todos os Locais];0)</a:t>
            </a:r>
            <a:endParaRPr lang="pt-BR" dirty="0" smtClean="0"/>
          </a:p>
          <a:p>
            <a:endParaRPr lang="pt-BR" dirty="0" smtClean="0"/>
          </a:p>
          <a:p>
            <a:pPr marL="457200" lvl="1" indent="0">
              <a:buNone/>
            </a:pPr>
            <a:endParaRPr lang="pt-BR" dirty="0"/>
          </a:p>
          <a:p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411" t="12121" r="19245" b="39259"/>
          <a:stretch/>
        </p:blipFill>
        <p:spPr>
          <a:xfrm>
            <a:off x="498762" y="2309088"/>
            <a:ext cx="7300006" cy="36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1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755873"/>
          </a:xfrm>
        </p:spPr>
        <p:txBody>
          <a:bodyPr>
            <a:normAutofit/>
          </a:bodyPr>
          <a:lstStyle/>
          <a:p>
            <a:r>
              <a:rPr lang="pt-BR" dirty="0" smtClean="0"/>
              <a:t>Truques de visualização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135419"/>
          </a:xfrm>
        </p:spPr>
        <p:txBody>
          <a:bodyPr>
            <a:normAutofit/>
          </a:bodyPr>
          <a:lstStyle/>
          <a:p>
            <a:r>
              <a:rPr lang="pt-BR" dirty="0" smtClean="0"/>
              <a:t>Reparem que há alguns artifícios que foram usados neste exemplo de visualização:</a:t>
            </a:r>
          </a:p>
          <a:p>
            <a:pPr lvl="1"/>
            <a:r>
              <a:rPr lang="pt-BR" dirty="0" smtClean="0"/>
              <a:t>Formatação condicional</a:t>
            </a:r>
          </a:p>
          <a:p>
            <a:pPr lvl="1"/>
            <a:r>
              <a:rPr lang="pt-BR" dirty="0" smtClean="0"/>
              <a:t>Uma tabela dinâmica para o gráfico e uma para a informação</a:t>
            </a:r>
          </a:p>
          <a:p>
            <a:pPr lvl="1"/>
            <a:r>
              <a:rPr lang="pt-BR" dirty="0" smtClean="0"/>
              <a:t>Medida adicional de referência</a:t>
            </a:r>
          </a:p>
          <a:p>
            <a:pPr lvl="1"/>
            <a:r>
              <a:rPr lang="pt-BR" dirty="0" smtClean="0"/>
              <a:t>Gráfico híbridos: colunas e linha</a:t>
            </a:r>
          </a:p>
          <a:p>
            <a:pPr marL="457200" lvl="1" indent="0">
              <a:buNone/>
            </a:pPr>
            <a:endParaRPr lang="pt-BR" dirty="0"/>
          </a:p>
          <a:p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411" t="12121" r="19245" b="39259"/>
          <a:stretch/>
        </p:blipFill>
        <p:spPr>
          <a:xfrm>
            <a:off x="378689" y="2724725"/>
            <a:ext cx="7300006" cy="36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8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755873"/>
          </a:xfrm>
        </p:spPr>
        <p:txBody>
          <a:bodyPr>
            <a:normAutofit/>
          </a:bodyPr>
          <a:lstStyle/>
          <a:p>
            <a:r>
              <a:rPr lang="pt-BR" dirty="0" smtClean="0"/>
              <a:t>Truques de visualização – Formatação Condicional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13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411" t="12121" r="19245" b="39259"/>
          <a:stretch/>
        </p:blipFill>
        <p:spPr>
          <a:xfrm>
            <a:off x="471053" y="2521525"/>
            <a:ext cx="7300006" cy="3629892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3964" y="711227"/>
            <a:ext cx="8637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formatação condicional mostrada é criada a partir de Menu-&gt;Página Inicial-&gt;Formatação Condicional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Existem vários tipos de formatação condicional: por cor, barras </a:t>
            </a:r>
            <a:r>
              <a:rPr lang="pt-BR" dirty="0" err="1" smtClean="0"/>
              <a:t>etc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591" y="1769205"/>
            <a:ext cx="2877095" cy="3573462"/>
          </a:xfrm>
          <a:prstGeom prst="rect">
            <a:avLst/>
          </a:prstGeom>
        </p:spPr>
      </p:pic>
      <p:cxnSp>
        <p:nvCxnSpPr>
          <p:cNvPr id="8" name="Conector de seta reta 7"/>
          <p:cNvCxnSpPr/>
          <p:nvPr/>
        </p:nvCxnSpPr>
        <p:spPr>
          <a:xfrm flipH="1">
            <a:off x="4444331" y="3555936"/>
            <a:ext cx="602260" cy="1786731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03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19982"/>
            <a:ext cx="8888663" cy="66351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Hoje (e na próxima aula). Fundamentos do Power </a:t>
            </a:r>
            <a:r>
              <a:rPr lang="pt-BR" dirty="0" err="1" smtClean="0"/>
              <a:t>Pivot</a:t>
            </a:r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6783884"/>
              </p:ext>
            </p:extLst>
          </p:nvPr>
        </p:nvGraphicFramePr>
        <p:xfrm>
          <a:off x="113643" y="683493"/>
          <a:ext cx="8775022" cy="5433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657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75587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Truques de visualização – Uma Tabela Dinâmica para Gráfico e outra Tabela Dinâmica para visualização detalhada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13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125392" y="905161"/>
            <a:ext cx="86378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No exemplo abaixo, a tabela vinculada ao gráfico não é a principal tabela para visualização dos detalhes da informação. Por isso podemos fazer adaptações que se mostram úteis para o gráfico mas confundiriam a comunicação da informação. Por isso, essa tabela pode ser mantida oculta pelo Dados-&gt;Agrupar que aprendemos nas primeiras aulas</a:t>
            </a:r>
          </a:p>
          <a:p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t="7751" r="13838" b="42671"/>
          <a:stretch/>
        </p:blipFill>
        <p:spPr>
          <a:xfrm>
            <a:off x="327146" y="2659487"/>
            <a:ext cx="8504694" cy="2951219"/>
          </a:xfrm>
          <a:prstGeom prst="rect">
            <a:avLst/>
          </a:prstGeom>
        </p:spPr>
      </p:pic>
      <p:cxnSp>
        <p:nvCxnSpPr>
          <p:cNvPr id="11" name="Conector de seta reta 10"/>
          <p:cNvCxnSpPr/>
          <p:nvPr/>
        </p:nvCxnSpPr>
        <p:spPr>
          <a:xfrm flipH="1">
            <a:off x="4886036" y="3703783"/>
            <a:ext cx="1357747" cy="9235"/>
          </a:xfrm>
          <a:prstGeom prst="straightConnector1">
            <a:avLst/>
          </a:prstGeom>
          <a:ln w="73025">
            <a:solidFill>
              <a:srgbClr val="965B0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26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75587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Truques de visualização – Uma Tabela Dinâmica para Gráfico e outra Tabela Dinâmica para visualização detalhada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13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125392" y="905161"/>
            <a:ext cx="8637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Para mover a tabela, do jeito que fizemos, basta selecionar a Tabela Dinâmica que queremos mover, ir em Menu-&gt;Ferramentas de Tabela Dinâmica-&gt;Analisar-&gt;Ações-&gt;Mover Tabela Dinâmica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8485" r="43724" b="56621"/>
          <a:stretch/>
        </p:blipFill>
        <p:spPr>
          <a:xfrm>
            <a:off x="849745" y="1779468"/>
            <a:ext cx="6719979" cy="372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755873"/>
          </a:xfrm>
        </p:spPr>
        <p:txBody>
          <a:bodyPr>
            <a:normAutofit/>
          </a:bodyPr>
          <a:lstStyle/>
          <a:p>
            <a:r>
              <a:rPr lang="pt-BR" dirty="0" smtClean="0"/>
              <a:t>Truques de visualização – Medida adicional constante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13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125392" y="905161"/>
            <a:ext cx="86378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Como retiramos, da tabela vinculada ao gráfico, a responsabilidade de ser informativa, podemos adaptá-la como quisermos para que o GRÁFICO seja informativo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Inserimos uma Medida constante apenas para que exista uma referência para o 50%:</a:t>
            </a:r>
          </a:p>
          <a:p>
            <a:pPr lvl="1"/>
            <a:r>
              <a:rPr lang="pt-BR" dirty="0"/>
              <a:t>Meio:=0,5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t="7751" r="13838" b="42671"/>
          <a:stretch/>
        </p:blipFill>
        <p:spPr>
          <a:xfrm>
            <a:off x="327146" y="2659487"/>
            <a:ext cx="8504694" cy="2951219"/>
          </a:xfrm>
          <a:prstGeom prst="rect">
            <a:avLst/>
          </a:prstGeom>
        </p:spPr>
      </p:pic>
      <p:cxnSp>
        <p:nvCxnSpPr>
          <p:cNvPr id="11" name="Conector de seta reta 10"/>
          <p:cNvCxnSpPr/>
          <p:nvPr/>
        </p:nvCxnSpPr>
        <p:spPr>
          <a:xfrm flipH="1">
            <a:off x="4886036" y="3703783"/>
            <a:ext cx="1357747" cy="9235"/>
          </a:xfrm>
          <a:prstGeom prst="straightConnector1">
            <a:avLst/>
          </a:prstGeom>
          <a:ln w="73025">
            <a:solidFill>
              <a:srgbClr val="965B0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81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75587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Truques de visualização – Gráfico do tipo “Combinação”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13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125392" y="683796"/>
            <a:ext cx="8637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partir do Excel 2013, é possível configurar um gráfico que tenha mais de um tipo diferente de gráfico.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Uma das formas de configurar é clicar com o botão direito no gráfico e  usar a opção “Alterar Tipo de Gráfico”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t="7751" r="13838" b="42671"/>
          <a:stretch/>
        </p:blipFill>
        <p:spPr>
          <a:xfrm>
            <a:off x="327146" y="2659487"/>
            <a:ext cx="8504694" cy="2951219"/>
          </a:xfrm>
          <a:prstGeom prst="rect">
            <a:avLst/>
          </a:prstGeom>
        </p:spPr>
      </p:pic>
      <p:cxnSp>
        <p:nvCxnSpPr>
          <p:cNvPr id="11" name="Conector de seta reta 10"/>
          <p:cNvCxnSpPr/>
          <p:nvPr/>
        </p:nvCxnSpPr>
        <p:spPr>
          <a:xfrm flipH="1">
            <a:off x="4886036" y="3703783"/>
            <a:ext cx="1357747" cy="9235"/>
          </a:xfrm>
          <a:prstGeom prst="straightConnector1">
            <a:avLst/>
          </a:prstGeom>
          <a:ln w="73025">
            <a:solidFill>
              <a:srgbClr val="965B0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432" y="2309091"/>
            <a:ext cx="3696208" cy="393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9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755873"/>
          </a:xfrm>
        </p:spPr>
        <p:txBody>
          <a:bodyPr>
            <a:normAutofit fontScale="90000"/>
          </a:bodyPr>
          <a:lstStyle/>
          <a:p>
            <a:r>
              <a:rPr lang="pt-BR" dirty="0"/>
              <a:t>A função </a:t>
            </a:r>
            <a:r>
              <a:rPr lang="pt-BR" dirty="0" smtClean="0"/>
              <a:t>CALCULATE com FILTER – Medidas acumuladas na data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13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193964" y="803561"/>
            <a:ext cx="863787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muito comum construir Medidas que apresentam valores acumulados no tempo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Uma forma de fazer isso é relaxar a restrição de data vinda do contexto original, substituindo-a por um filtro de menor ou igual:</a:t>
            </a:r>
          </a:p>
          <a:p>
            <a:pPr lvl="1"/>
            <a:r>
              <a:rPr lang="pt-BR" b="1" dirty="0" smtClean="0"/>
              <a:t>Frangos </a:t>
            </a:r>
            <a:r>
              <a:rPr lang="pt-BR" b="1" dirty="0"/>
              <a:t>Acumulados</a:t>
            </a:r>
            <a:r>
              <a:rPr lang="pt-BR" b="1" dirty="0" smtClean="0"/>
              <a:t>:=</a:t>
            </a:r>
          </a:p>
          <a:p>
            <a:pPr lvl="1"/>
            <a:r>
              <a:rPr lang="pt-BR" b="1" dirty="0"/>
              <a:t>	</a:t>
            </a:r>
            <a:r>
              <a:rPr lang="pt-BR" b="1" dirty="0" smtClean="0"/>
              <a:t>CALCULATE(</a:t>
            </a:r>
          </a:p>
          <a:p>
            <a:pPr lvl="1"/>
            <a:r>
              <a:rPr lang="pt-BR" b="1" dirty="0"/>
              <a:t>	</a:t>
            </a:r>
            <a:r>
              <a:rPr lang="pt-BR" b="1" dirty="0" smtClean="0"/>
              <a:t>	[</a:t>
            </a:r>
            <a:r>
              <a:rPr lang="pt-BR" b="1" dirty="0"/>
              <a:t>Soma de Frangos</a:t>
            </a:r>
            <a:r>
              <a:rPr lang="pt-BR" b="1" dirty="0" smtClean="0"/>
              <a:t>];</a:t>
            </a:r>
          </a:p>
          <a:p>
            <a:pPr lvl="1"/>
            <a:r>
              <a:rPr lang="pt-BR" b="1" dirty="0"/>
              <a:t>	</a:t>
            </a:r>
            <a:r>
              <a:rPr lang="pt-BR" b="1" dirty="0" smtClean="0"/>
              <a:t>	</a:t>
            </a:r>
            <a:r>
              <a:rPr lang="pt-BR" b="1" dirty="0" err="1" smtClean="0"/>
              <a:t>Filter</a:t>
            </a:r>
            <a:r>
              <a:rPr lang="pt-BR" b="1" dirty="0" smtClean="0"/>
              <a:t>(</a:t>
            </a:r>
          </a:p>
          <a:p>
            <a:pPr lvl="1"/>
            <a:r>
              <a:rPr lang="pt-BR" b="1" dirty="0"/>
              <a:t>	</a:t>
            </a:r>
            <a:r>
              <a:rPr lang="pt-BR" b="1" dirty="0" smtClean="0"/>
              <a:t>		ALL</a:t>
            </a:r>
            <a:r>
              <a:rPr lang="pt-BR" b="1" dirty="0"/>
              <a:t>('</a:t>
            </a:r>
            <a:r>
              <a:rPr lang="pt-BR" b="1" dirty="0" err="1"/>
              <a:t>Dim</a:t>
            </a:r>
            <a:r>
              <a:rPr lang="pt-BR" b="1" dirty="0"/>
              <a:t> Data</a:t>
            </a:r>
            <a:r>
              <a:rPr lang="pt-BR" b="1" dirty="0" smtClean="0"/>
              <a:t>');</a:t>
            </a:r>
          </a:p>
          <a:p>
            <a:pPr lvl="1"/>
            <a:r>
              <a:rPr lang="pt-BR" b="1" dirty="0"/>
              <a:t>	</a:t>
            </a:r>
            <a:r>
              <a:rPr lang="pt-BR" b="1" dirty="0" smtClean="0"/>
              <a:t>		'</a:t>
            </a:r>
            <a:r>
              <a:rPr lang="pt-BR" b="1" dirty="0" err="1" smtClean="0"/>
              <a:t>Dim</a:t>
            </a:r>
            <a:r>
              <a:rPr lang="pt-BR" b="1" dirty="0" smtClean="0"/>
              <a:t> </a:t>
            </a:r>
            <a:r>
              <a:rPr lang="pt-BR" b="1" dirty="0"/>
              <a:t>Data'[Data] &lt;= </a:t>
            </a:r>
            <a:r>
              <a:rPr lang="pt-BR" b="1" dirty="0" err="1"/>
              <a:t>max</a:t>
            </a:r>
            <a:r>
              <a:rPr lang="pt-BR" b="1" dirty="0"/>
              <a:t>('</a:t>
            </a:r>
            <a:r>
              <a:rPr lang="pt-BR" b="1" dirty="0" err="1"/>
              <a:t>Dim</a:t>
            </a:r>
            <a:r>
              <a:rPr lang="pt-BR" b="1" dirty="0"/>
              <a:t> Data'[Data</a:t>
            </a:r>
            <a:r>
              <a:rPr lang="pt-BR" b="1" dirty="0" smtClean="0"/>
              <a:t>])</a:t>
            </a:r>
          </a:p>
          <a:p>
            <a:pPr lvl="1"/>
            <a:r>
              <a:rPr lang="pt-BR" b="1" dirty="0"/>
              <a:t>	</a:t>
            </a:r>
            <a:r>
              <a:rPr lang="pt-BR" b="1" dirty="0" smtClean="0"/>
              <a:t>	)</a:t>
            </a:r>
          </a:p>
          <a:p>
            <a:pPr lvl="1"/>
            <a:r>
              <a:rPr lang="pt-BR" b="1" dirty="0"/>
              <a:t>	</a:t>
            </a:r>
            <a:r>
              <a:rPr lang="pt-BR" b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O segundo parâmetro da função CALCULATE é um modificador do contexto original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Função FILTER deve ser usada quando o filtro é mais complexo do que simplesmente um filtro exato do tipo Campo = Valor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FILTER recebe um contexto </a:t>
            </a:r>
            <a:r>
              <a:rPr lang="pt-BR" dirty="0" err="1" smtClean="0"/>
              <a:t>moidifcado</a:t>
            </a:r>
            <a:r>
              <a:rPr lang="pt-BR" dirty="0" smtClean="0"/>
              <a:t> a filtrar e uma cláusula de filtro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No caso, FILTER recebe, no primeiro parâmetro, um contexto baseado no contexto original, mas com a restrição de data relaxada. No segundo parâmetro, recebe uma cláusula de filtro. Do lado esquerdo da cláusula, o nome de um campo, do lado direito, um valor vindo de operações de agregação aplicadas no contexto original</a:t>
            </a:r>
          </a:p>
        </p:txBody>
      </p:sp>
    </p:spTree>
    <p:extLst>
      <p:ext uri="{BB962C8B-B14F-4D97-AF65-F5344CB8AC3E}">
        <p14:creationId xmlns:p14="http://schemas.microsoft.com/office/powerpoint/2010/main" val="86221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755873"/>
          </a:xfrm>
        </p:spPr>
        <p:txBody>
          <a:bodyPr>
            <a:normAutofit fontScale="90000"/>
          </a:bodyPr>
          <a:lstStyle/>
          <a:p>
            <a:r>
              <a:rPr lang="pt-BR" dirty="0"/>
              <a:t>A função </a:t>
            </a:r>
            <a:r>
              <a:rPr lang="pt-BR" dirty="0" smtClean="0"/>
              <a:t>CALCULATE com FILTER – Medidas acumuladas na data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193964" y="803561"/>
            <a:ext cx="8637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 esta métrica é possível visualizar os valores acumulados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401" t="15468" r="50455" b="25556"/>
          <a:stretch/>
        </p:blipFill>
        <p:spPr>
          <a:xfrm>
            <a:off x="996287" y="1220581"/>
            <a:ext cx="6448221" cy="476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755873"/>
          </a:xfrm>
        </p:spPr>
        <p:txBody>
          <a:bodyPr>
            <a:normAutofit/>
          </a:bodyPr>
          <a:lstStyle/>
          <a:p>
            <a:r>
              <a:rPr lang="pt-BR" dirty="0"/>
              <a:t>A função </a:t>
            </a:r>
            <a:r>
              <a:rPr lang="pt-BR" dirty="0" smtClean="0"/>
              <a:t>ALLSELECTED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93964" y="803561"/>
                <a:ext cx="8637878" cy="1880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A função ALLSELECTED() é parecida com a função ALL(), que é aquela que relaxa as restrições do contexto relativas a uma dimensão ou a um campo.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A função ALL() é muito útil mas às vezes não é exatamente o que queríamos.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No exemplo abaixo, estamos calculando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𝐺𝑜𝑙𝑠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𝑁𝑜𝐺𝑜𝑙𝑒𝑖𝑟𝑜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𝐺𝑜𝑙𝑠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𝐸𝑚𝑇𝑜𝑑𝑜𝑠𝑂𝑠𝐺𝑜𝑙𝑒𝑖𝑟𝑜𝑠</m:t>
                        </m:r>
                      </m:den>
                    </m:f>
                  </m:oMath>
                </a14:m>
                <a:endParaRPr lang="pt-B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 smtClean="0"/>
                  <a:t>Entretanto queríamos que nosso denominador abarcasse apenas os goleiros filtrados pelas nossas segmentações. Aí que entra o ALLSELECTED</a:t>
                </a:r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4" y="803561"/>
                <a:ext cx="8637878" cy="1880579"/>
              </a:xfrm>
              <a:prstGeom prst="rect">
                <a:avLst/>
              </a:prstGeom>
              <a:blipFill rotWithShape="0">
                <a:blip r:embed="rId2"/>
                <a:stretch>
                  <a:fillRect l="-494" t="-1948" b="-45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16460" r="33535" b="25588"/>
          <a:stretch/>
        </p:blipFill>
        <p:spPr>
          <a:xfrm>
            <a:off x="615137" y="2830945"/>
            <a:ext cx="7658388" cy="402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1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755873"/>
          </a:xfrm>
        </p:spPr>
        <p:txBody>
          <a:bodyPr>
            <a:normAutofit/>
          </a:bodyPr>
          <a:lstStyle/>
          <a:p>
            <a:r>
              <a:rPr lang="pt-BR" dirty="0"/>
              <a:t>A função </a:t>
            </a:r>
            <a:r>
              <a:rPr lang="pt-BR" dirty="0" smtClean="0"/>
              <a:t>ALLSELECTED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125392" y="618834"/>
            <a:ext cx="8637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função ALLSELECTED() relaxa a restrição vinda das Linhas e Colunas da Tabela Dinâmica, mas mantém as restrições impostas pelas segmentações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345" t="16293" r="41212" b="25254"/>
          <a:stretch/>
        </p:blipFill>
        <p:spPr>
          <a:xfrm>
            <a:off x="1065240" y="1708419"/>
            <a:ext cx="6758182" cy="414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5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755873"/>
          </a:xfrm>
        </p:spPr>
        <p:txBody>
          <a:bodyPr>
            <a:normAutofit/>
          </a:bodyPr>
          <a:lstStyle/>
          <a:p>
            <a:r>
              <a:rPr lang="pt-BR" dirty="0" smtClean="0"/>
              <a:t>Tabelas desconectadas como parâmetros de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125392" y="618834"/>
            <a:ext cx="86378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melhor forma de interação entre o usuário e o relatório é por meio das segmentações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Podemos usar as segmentações como parâmetros para a nossa consulta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Neste caso, esta segmentação tem valores que não são relacionados ao nosso Modelo Dimensional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361" t="16293" r="54747" b="49037"/>
          <a:stretch/>
        </p:blipFill>
        <p:spPr>
          <a:xfrm>
            <a:off x="535517" y="2096162"/>
            <a:ext cx="7309541" cy="34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7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755873"/>
          </a:xfrm>
        </p:spPr>
        <p:txBody>
          <a:bodyPr>
            <a:normAutofit/>
          </a:bodyPr>
          <a:lstStyle/>
          <a:p>
            <a:r>
              <a:rPr lang="pt-BR" dirty="0" smtClean="0"/>
              <a:t>Tabelas desconectadas como parâmetros de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125392" y="618834"/>
            <a:ext cx="86378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Criamos uma tabela, com o Power Query, que contém a lista de valores possíveis do nosso parâmetro.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Para isso, usamos a função </a:t>
            </a:r>
            <a:r>
              <a:rPr lang="pt-BR" dirty="0" err="1" smtClean="0"/>
              <a:t>List.Generate</a:t>
            </a:r>
            <a:r>
              <a:rPr lang="pt-BR" dirty="0" smtClean="0"/>
              <a:t> da linguagem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List.Generate</a:t>
            </a:r>
            <a:r>
              <a:rPr lang="pt-BR" dirty="0" smtClean="0"/>
              <a:t> recebe três parâmetros: um com o valor inicial da lista, um com a condição de parada da geração da lista e um com a instrução executada de um valor para o próximo 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67319" b="63312"/>
          <a:stretch/>
        </p:blipFill>
        <p:spPr>
          <a:xfrm>
            <a:off x="1455136" y="2641599"/>
            <a:ext cx="5084209" cy="34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2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19982"/>
            <a:ext cx="8888663" cy="663510"/>
          </a:xfrm>
        </p:spPr>
        <p:txBody>
          <a:bodyPr>
            <a:normAutofit/>
          </a:bodyPr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 bom livro de referência para o aprendizado do uso da linguagem DAX:</a:t>
            </a:r>
          </a:p>
          <a:p>
            <a:endParaRPr lang="pt-BR" dirty="0"/>
          </a:p>
          <a:p>
            <a:pPr marL="457200" lvl="1" indent="0">
              <a:buNone/>
            </a:pPr>
            <a:r>
              <a:rPr lang="pt-BR" dirty="0" smtClean="0"/>
              <a:t>Power </a:t>
            </a:r>
            <a:r>
              <a:rPr lang="pt-BR" dirty="0" err="1" smtClean="0"/>
              <a:t>Pivot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Power BI: The Excel </a:t>
            </a:r>
            <a:r>
              <a:rPr lang="pt-BR" dirty="0" err="1" smtClean="0"/>
              <a:t>User’s</a:t>
            </a:r>
            <a:r>
              <a:rPr lang="pt-BR" dirty="0" smtClean="0"/>
              <a:t> </a:t>
            </a:r>
            <a:r>
              <a:rPr lang="pt-BR" dirty="0" err="1" smtClean="0"/>
              <a:t>Guide</a:t>
            </a:r>
            <a:r>
              <a:rPr lang="pt-BR" dirty="0" smtClean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data </a:t>
            </a:r>
            <a:r>
              <a:rPr lang="pt-BR" dirty="0" err="1" smtClean="0"/>
              <a:t>Revolution</a:t>
            </a:r>
            <a:r>
              <a:rPr lang="pt-BR" dirty="0" smtClean="0"/>
              <a:t>: Rob </a:t>
            </a:r>
            <a:r>
              <a:rPr lang="pt-BR" dirty="0" err="1" smtClean="0"/>
              <a:t>Collie</a:t>
            </a:r>
            <a:r>
              <a:rPr lang="pt-BR" dirty="0" smtClean="0"/>
              <a:t> e </a:t>
            </a:r>
            <a:r>
              <a:rPr lang="pt-BR" dirty="0" err="1" smtClean="0"/>
              <a:t>Avi</a:t>
            </a:r>
            <a:r>
              <a:rPr lang="pt-BR" dirty="0" smtClean="0"/>
              <a:t> Singh</a:t>
            </a:r>
          </a:p>
          <a:p>
            <a:endParaRPr lang="pt-BR" dirty="0" smtClean="0"/>
          </a:p>
          <a:p>
            <a:r>
              <a:rPr lang="pt-BR" dirty="0" smtClean="0"/>
              <a:t>A referência da Microsoft é bastante completa, também. Cuidado com as funções que só existem a partir do Excel 2016:</a:t>
            </a:r>
          </a:p>
          <a:p>
            <a:endParaRPr lang="pt-BR" dirty="0"/>
          </a:p>
          <a:p>
            <a:pPr marL="457200" lvl="1" indent="0">
              <a:buNone/>
            </a:pPr>
            <a:r>
              <a:rPr lang="pt-BR" dirty="0"/>
              <a:t>https://msdn.microsoft.com/pt-br/library/gg413422(v=sql.110).aspx</a:t>
            </a:r>
          </a:p>
        </p:txBody>
      </p:sp>
    </p:spTree>
    <p:extLst>
      <p:ext uri="{BB962C8B-B14F-4D97-AF65-F5344CB8AC3E}">
        <p14:creationId xmlns:p14="http://schemas.microsoft.com/office/powerpoint/2010/main" val="141289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755873"/>
          </a:xfrm>
        </p:spPr>
        <p:txBody>
          <a:bodyPr>
            <a:normAutofit/>
          </a:bodyPr>
          <a:lstStyle/>
          <a:p>
            <a:r>
              <a:rPr lang="pt-BR" dirty="0" smtClean="0"/>
              <a:t>Tabelas desconectadas como parâmetros de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125392" y="618834"/>
            <a:ext cx="8637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Carregamos a tabela com os valores possíveis de nosso parâmetro no Modelo de dados do Excel, sem conectá-la com as tabelas já existentes no modelo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527" t="11987" r="7234" b="4646"/>
          <a:stretch/>
        </p:blipFill>
        <p:spPr>
          <a:xfrm>
            <a:off x="1507645" y="1579418"/>
            <a:ext cx="5909155" cy="414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755873"/>
          </a:xfrm>
        </p:spPr>
        <p:txBody>
          <a:bodyPr>
            <a:normAutofit/>
          </a:bodyPr>
          <a:lstStyle/>
          <a:p>
            <a:r>
              <a:rPr lang="pt-BR" dirty="0" smtClean="0"/>
              <a:t>Tabelas desconectadas como parâmetros de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125392" y="618834"/>
            <a:ext cx="8637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Criamos uma segmentação a partir desta tabela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4950" t="8070" r="45859" b="30423"/>
          <a:stretch/>
        </p:blipFill>
        <p:spPr>
          <a:xfrm>
            <a:off x="406401" y="1219199"/>
            <a:ext cx="8174181" cy="455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5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755873"/>
          </a:xfrm>
        </p:spPr>
        <p:txBody>
          <a:bodyPr>
            <a:normAutofit/>
          </a:bodyPr>
          <a:lstStyle/>
          <a:p>
            <a:r>
              <a:rPr lang="pt-BR" dirty="0" smtClean="0"/>
              <a:t>Tabelas desconectadas como parâmetros de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6822" y="905162"/>
            <a:ext cx="86378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Podemos referenciar o valor selecionado para esta segmentação de dentro de nossa Medida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 smtClean="0"/>
              <a:t>	Jogos </a:t>
            </a:r>
            <a:r>
              <a:rPr lang="pt-BR" dirty="0"/>
              <a:t>com mínimo de N Frangos</a:t>
            </a:r>
            <a:r>
              <a:rPr lang="pt-BR" dirty="0" smtClean="0"/>
              <a:t>:=</a:t>
            </a:r>
          </a:p>
          <a:p>
            <a:r>
              <a:rPr lang="pt-BR" dirty="0"/>
              <a:t>	</a:t>
            </a:r>
            <a:r>
              <a:rPr lang="pt-BR" dirty="0" smtClean="0"/>
              <a:t>CALCULATE(</a:t>
            </a:r>
          </a:p>
          <a:p>
            <a:r>
              <a:rPr lang="pt-BR" dirty="0"/>
              <a:t>	</a:t>
            </a:r>
            <a:r>
              <a:rPr lang="pt-BR" dirty="0" smtClean="0"/>
              <a:t>COUNT</a:t>
            </a:r>
            <a:r>
              <a:rPr lang="pt-BR" dirty="0"/>
              <a:t>('Fato Jogo'[Frangos</a:t>
            </a:r>
            <a:r>
              <a:rPr lang="pt-BR" dirty="0" smtClean="0"/>
              <a:t>]);</a:t>
            </a:r>
          </a:p>
          <a:p>
            <a:r>
              <a:rPr lang="pt-BR" dirty="0"/>
              <a:t>	</a:t>
            </a:r>
            <a:r>
              <a:rPr lang="pt-BR" dirty="0" smtClean="0"/>
              <a:t>FILTER(</a:t>
            </a:r>
          </a:p>
          <a:p>
            <a:r>
              <a:rPr lang="pt-BR" dirty="0"/>
              <a:t>	</a:t>
            </a:r>
            <a:r>
              <a:rPr lang="pt-BR" dirty="0" smtClean="0"/>
              <a:t>	'Fato </a:t>
            </a:r>
            <a:r>
              <a:rPr lang="pt-BR" dirty="0"/>
              <a:t>Jogo</a:t>
            </a:r>
            <a:r>
              <a:rPr lang="pt-BR" dirty="0" smtClean="0"/>
              <a:t>';</a:t>
            </a:r>
          </a:p>
          <a:p>
            <a:r>
              <a:rPr lang="pt-BR" dirty="0"/>
              <a:t>	</a:t>
            </a:r>
            <a:r>
              <a:rPr lang="pt-BR" dirty="0" smtClean="0"/>
              <a:t>	'Fato </a:t>
            </a:r>
            <a:r>
              <a:rPr lang="pt-BR" dirty="0"/>
              <a:t>Jogo'[Frangos</a:t>
            </a:r>
            <a:r>
              <a:rPr lang="pt-BR" dirty="0" smtClean="0"/>
              <a:t>] &gt;=  </a:t>
            </a:r>
            <a:r>
              <a:rPr lang="pt-BR" dirty="0"/>
              <a:t>VALUES('Param Limite Gols'[Limite Frangos</a:t>
            </a:r>
            <a:r>
              <a:rPr lang="pt-BR" dirty="0" smtClean="0"/>
              <a:t>])))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VALUES() é uma função que transforma a referência a uma coluna nos valores que esta coluna tem no contexto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Mas nossa cláusula de filtro espera um valor só. O que acontece se selecionarmos mais de um valor nesta segmentação?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20278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755873"/>
          </a:xfrm>
        </p:spPr>
        <p:txBody>
          <a:bodyPr>
            <a:normAutofit/>
          </a:bodyPr>
          <a:lstStyle/>
          <a:p>
            <a:r>
              <a:rPr lang="pt-BR" dirty="0" smtClean="0"/>
              <a:t>Tabelas desconectadas como parâmetros de consulta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6822" y="755873"/>
            <a:ext cx="8637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Se selecionamos mais de um valor na segmentação, recebemos um erro feioso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No próximo slide mostraremos como tratar este erro com uma nova função MUITO INTERESSANTE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16613" r="57980" b="49217"/>
          <a:stretch/>
        </p:blipFill>
        <p:spPr>
          <a:xfrm>
            <a:off x="56822" y="2158077"/>
            <a:ext cx="8901388" cy="256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75587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Tabelas desconectadas como parâmetros de consulta – HASONEVALUE()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6822" y="1054574"/>
            <a:ext cx="86378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Muitas vezes, como neste caso, queremos garantir que o contexto contenha apenas um valor para um dado campo. No nosso caso, não faz sentido que o parâmetro assuma dois valores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Podemos fazer a Medida ser imune a erros usando a função HASONEVALUE()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 smtClean="0"/>
              <a:t>	Jogos </a:t>
            </a:r>
            <a:r>
              <a:rPr lang="pt-BR" dirty="0"/>
              <a:t>com mínimo de N Frangos um valor escolhido:=</a:t>
            </a:r>
          </a:p>
          <a:p>
            <a:r>
              <a:rPr lang="pt-BR" dirty="0" smtClean="0"/>
              <a:t>	</a:t>
            </a:r>
            <a:r>
              <a:rPr lang="pt-BR" dirty="0" err="1" smtClean="0"/>
              <a:t>if</a:t>
            </a:r>
            <a:r>
              <a:rPr lang="pt-BR" dirty="0" smtClean="0"/>
              <a:t>(</a:t>
            </a:r>
          </a:p>
          <a:p>
            <a:r>
              <a:rPr lang="pt-BR" dirty="0"/>
              <a:t>	</a:t>
            </a:r>
            <a:r>
              <a:rPr lang="pt-BR" dirty="0" smtClean="0"/>
              <a:t>	HASONEVALUE</a:t>
            </a:r>
            <a:r>
              <a:rPr lang="pt-BR" dirty="0"/>
              <a:t>('Param Limite Gols'[Limite Frangos</a:t>
            </a:r>
            <a:r>
              <a:rPr lang="pt-BR" dirty="0" smtClean="0"/>
              <a:t>]);</a:t>
            </a:r>
          </a:p>
          <a:p>
            <a:r>
              <a:rPr lang="pt-BR" dirty="0" smtClean="0"/>
              <a:t>		[</a:t>
            </a:r>
            <a:r>
              <a:rPr lang="pt-BR" dirty="0"/>
              <a:t>Jogos com mínimo de N Frangos com zeros];</a:t>
            </a:r>
          </a:p>
          <a:p>
            <a:r>
              <a:rPr lang="pt-BR" dirty="0" smtClean="0"/>
              <a:t>		BLANK()</a:t>
            </a:r>
          </a:p>
          <a:p>
            <a:r>
              <a:rPr lang="pt-BR" dirty="0"/>
              <a:t>	</a:t>
            </a:r>
            <a:r>
              <a:rPr lang="pt-BR" dirty="0" smtClean="0"/>
              <a:t>)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361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75587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Tabelas desconectadas como parâmetros de consulta – HASONEVALUE()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6822" y="1054574"/>
            <a:ext cx="8637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Retornamos BLANK() para o caso de o usuário escolher dois mínimos de frangos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15622" r="66566" b="47530"/>
          <a:stretch/>
        </p:blipFill>
        <p:spPr>
          <a:xfrm>
            <a:off x="1237673" y="2228917"/>
            <a:ext cx="5070764" cy="337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2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75587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Trabalhando com datas – marcando a dimensão de data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6822" y="668180"/>
            <a:ext cx="86378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muito comum lidar com séries temporais nos nossos Modelos Dimensionais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Existem muito recursos da DAX para alterar o contexto da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Para começar, precisamos marcar as nossas dimensões de data como “Tabelas de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Para fazer isso, na janela de gerenciamento do Power </a:t>
            </a:r>
            <a:r>
              <a:rPr lang="pt-BR" dirty="0" err="1" smtClean="0"/>
              <a:t>Pivot</a:t>
            </a:r>
            <a:r>
              <a:rPr lang="pt-BR" dirty="0" smtClean="0"/>
              <a:t>, na visualização de dados (e não de diagrama) , selecionamos a tabela de data desejada. Depois vá em “Design-&gt;Marcar como tabela de data”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Em “Configurações de Tabela de Data”, precisamos marcar o campo de tipo data que serve como referência da data na tabela de data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r="76263" b="84811"/>
          <a:stretch/>
        </p:blipFill>
        <p:spPr>
          <a:xfrm>
            <a:off x="3408219" y="2145293"/>
            <a:ext cx="4790796" cy="108743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21212" t="29992" r="64344" b="33845"/>
          <a:stretch/>
        </p:blipFill>
        <p:spPr>
          <a:xfrm>
            <a:off x="4992582" y="3742662"/>
            <a:ext cx="3320144" cy="294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755873"/>
          </a:xfrm>
        </p:spPr>
        <p:txBody>
          <a:bodyPr>
            <a:normAutofit/>
          </a:bodyPr>
          <a:lstStyle/>
          <a:p>
            <a:r>
              <a:rPr lang="pt-BR" dirty="0" smtClean="0"/>
              <a:t>Trabalhando com datas – Time </a:t>
            </a:r>
            <a:r>
              <a:rPr lang="pt-BR" dirty="0" err="1" smtClean="0"/>
              <a:t>Intelligence</a:t>
            </a:r>
            <a:r>
              <a:rPr lang="pt-BR" dirty="0" smtClean="0"/>
              <a:t> </a:t>
            </a:r>
            <a:r>
              <a:rPr lang="pt-BR" dirty="0" err="1" smtClean="0"/>
              <a:t>functions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6822" y="668180"/>
            <a:ext cx="86378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Existem algumas funções que são chamadas de Time </a:t>
            </a:r>
            <a:r>
              <a:rPr lang="pt-BR" dirty="0" err="1" smtClean="0"/>
              <a:t>Intelligence</a:t>
            </a:r>
            <a:r>
              <a:rPr lang="pt-BR" dirty="0" smtClean="0"/>
              <a:t> </a:t>
            </a:r>
            <a:r>
              <a:rPr lang="pt-BR" dirty="0" err="1" smtClean="0"/>
              <a:t>Functions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Basicamente elas alteram o contexto de data de uma forma “inteligente”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Normalmente são usadas como segundo parâmetro de uma função CALCULATE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151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755873"/>
          </a:xfrm>
        </p:spPr>
        <p:txBody>
          <a:bodyPr>
            <a:normAutofit/>
          </a:bodyPr>
          <a:lstStyle/>
          <a:p>
            <a:r>
              <a:rPr lang="pt-BR" dirty="0" smtClean="0"/>
              <a:t>Trabalhando com datas – Valor no período anterior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6822" y="895925"/>
            <a:ext cx="863787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Muitas vezes queremos comparar o valor atual com o valor do período anterior, para calcular o crescimento ao longo do tempo, por exemplo.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seguinte função nos deixa alterar o nosso contexto de data de forma a deslocar o período do contexto n períodos para frente ou para trás</a:t>
            </a:r>
          </a:p>
          <a:p>
            <a:pPr lvl="1"/>
            <a:r>
              <a:rPr lang="pt-BR" dirty="0" smtClean="0"/>
              <a:t>PARALLELPERIOD(Campo de Data; Núm. de </a:t>
            </a:r>
            <a:r>
              <a:rPr lang="pt-BR" dirty="0"/>
              <a:t>I</a:t>
            </a:r>
            <a:r>
              <a:rPr lang="pt-BR" dirty="0" smtClean="0"/>
              <a:t>ntervalos; MONTH/YEAR/DAY/WEEK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No nosso caso, em que desejamos chegar ao crescimento mês a mês do número de gols sofridos, usaremos a função assim:</a:t>
            </a:r>
          </a:p>
          <a:p>
            <a:pPr lvl="1"/>
            <a:r>
              <a:rPr lang="pt-BR" dirty="0" smtClean="0"/>
              <a:t>PARALLELPERIOD</a:t>
            </a:r>
            <a:r>
              <a:rPr lang="pt-BR" dirty="0"/>
              <a:t>('</a:t>
            </a:r>
            <a:r>
              <a:rPr lang="pt-BR" dirty="0" err="1"/>
              <a:t>Dim</a:t>
            </a:r>
            <a:r>
              <a:rPr lang="pt-BR" dirty="0"/>
              <a:t> Data'[Data];-1;MONTH</a:t>
            </a:r>
            <a:r>
              <a:rPr lang="pt-BR" dirty="0" smtClean="0"/>
              <a:t>)</a:t>
            </a:r>
          </a:p>
          <a:p>
            <a:pPr lvl="1"/>
            <a:endParaRPr lang="pt-BR" dirty="0"/>
          </a:p>
          <a:p>
            <a:pPr lvl="1"/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Chegaremos à seguinte Medida: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Soma de Gols no Mês Passado</a:t>
            </a:r>
            <a:r>
              <a:rPr lang="pt-BR" dirty="0" smtClean="0"/>
              <a:t>:=</a:t>
            </a:r>
          </a:p>
          <a:p>
            <a:pPr lvl="1"/>
            <a:r>
              <a:rPr lang="pt-BR" dirty="0" smtClean="0"/>
              <a:t>CALCULATE(</a:t>
            </a:r>
          </a:p>
          <a:p>
            <a:pPr lvl="1"/>
            <a:r>
              <a:rPr lang="pt-BR" dirty="0"/>
              <a:t>	</a:t>
            </a:r>
            <a:r>
              <a:rPr lang="pt-BR" dirty="0" smtClean="0"/>
              <a:t>[</a:t>
            </a:r>
            <a:r>
              <a:rPr lang="pt-BR" dirty="0"/>
              <a:t>Soma de Gols tomados</a:t>
            </a:r>
            <a:r>
              <a:rPr lang="pt-BR" dirty="0" smtClean="0"/>
              <a:t>];</a:t>
            </a:r>
          </a:p>
          <a:p>
            <a:pPr lvl="1"/>
            <a:r>
              <a:rPr lang="pt-BR" dirty="0"/>
              <a:t>	</a:t>
            </a:r>
            <a:r>
              <a:rPr lang="pt-BR" dirty="0" smtClean="0"/>
              <a:t>PARALLELPERIOD</a:t>
            </a:r>
            <a:r>
              <a:rPr lang="pt-BR" dirty="0"/>
              <a:t>('</a:t>
            </a:r>
            <a:r>
              <a:rPr lang="pt-BR" dirty="0" err="1"/>
              <a:t>Dim</a:t>
            </a:r>
            <a:r>
              <a:rPr lang="pt-BR" dirty="0"/>
              <a:t> Data'[Data];-1;MONTH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260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88663" cy="755873"/>
          </a:xfrm>
        </p:spPr>
        <p:txBody>
          <a:bodyPr>
            <a:normAutofit/>
          </a:bodyPr>
          <a:lstStyle/>
          <a:p>
            <a:r>
              <a:rPr lang="pt-BR" dirty="0" smtClean="0"/>
              <a:t>Trabalhando com datas – Crescimento no período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6822" y="683488"/>
            <a:ext cx="863787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Obtendo o valor do mês passado, podemos construir a Medida que calcula o crescimento em relação ao mês passado:</a:t>
            </a:r>
          </a:p>
          <a:p>
            <a:pPr lvl="1"/>
            <a:r>
              <a:rPr lang="pt-BR" sz="1600" dirty="0"/>
              <a:t>Crescimento no Mês</a:t>
            </a:r>
            <a:r>
              <a:rPr lang="pt-BR" sz="1600" dirty="0" smtClean="0"/>
              <a:t>:=</a:t>
            </a:r>
          </a:p>
          <a:p>
            <a:pPr lvl="1"/>
            <a:r>
              <a:rPr lang="pt-BR" sz="1600" dirty="0"/>
              <a:t>	</a:t>
            </a:r>
            <a:r>
              <a:rPr lang="pt-BR" sz="1600" dirty="0" smtClean="0"/>
              <a:t>	IFERROR(</a:t>
            </a:r>
          </a:p>
          <a:p>
            <a:pPr lvl="1"/>
            <a:r>
              <a:rPr lang="pt-BR" sz="1600" dirty="0"/>
              <a:t>	</a:t>
            </a:r>
            <a:r>
              <a:rPr lang="pt-BR" sz="1600" dirty="0" smtClean="0"/>
              <a:t>		[</a:t>
            </a:r>
            <a:r>
              <a:rPr lang="pt-BR" sz="1600" dirty="0"/>
              <a:t>Soma de Gols tomados]/[Soma de Gols no Mês Passado]-1</a:t>
            </a:r>
            <a:r>
              <a:rPr lang="pt-BR" sz="1600" dirty="0" smtClean="0"/>
              <a:t>;</a:t>
            </a:r>
          </a:p>
          <a:p>
            <a:pPr lvl="1"/>
            <a:r>
              <a:rPr lang="pt-BR" sz="1600" dirty="0"/>
              <a:t>	</a:t>
            </a:r>
            <a:r>
              <a:rPr lang="pt-BR" sz="1600" dirty="0" smtClean="0"/>
              <a:t>		BLANK()</a:t>
            </a:r>
          </a:p>
          <a:p>
            <a:pPr lvl="1"/>
            <a:r>
              <a:rPr lang="pt-BR" sz="1600" dirty="0"/>
              <a:t>	</a:t>
            </a:r>
            <a:r>
              <a:rPr lang="pt-BR" sz="1600" dirty="0" smtClean="0"/>
              <a:t>	)</a:t>
            </a:r>
          </a:p>
          <a:p>
            <a:pPr lvl="1"/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616" t="16627" r="47677" b="24751"/>
          <a:stretch/>
        </p:blipFill>
        <p:spPr>
          <a:xfrm>
            <a:off x="3657600" y="2355274"/>
            <a:ext cx="4636654" cy="323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6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19982"/>
            <a:ext cx="8888663" cy="663510"/>
          </a:xfrm>
        </p:spPr>
        <p:txBody>
          <a:bodyPr>
            <a:normAutofit/>
          </a:bodyPr>
          <a:lstStyle/>
          <a:p>
            <a:r>
              <a:rPr lang="pt-BR" dirty="0" smtClean="0"/>
              <a:t>Gerenciando Medidas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683492"/>
            <a:ext cx="8775020" cy="5093091"/>
          </a:xfrm>
        </p:spPr>
        <p:txBody>
          <a:bodyPr/>
          <a:lstStyle/>
          <a:p>
            <a:r>
              <a:rPr lang="pt-BR" dirty="0" smtClean="0"/>
              <a:t>A partir deste momento, vamos começar a criar medidas mais complexas</a:t>
            </a:r>
          </a:p>
          <a:p>
            <a:r>
              <a:rPr lang="pt-BR" dirty="0" smtClean="0"/>
              <a:t>Vamos, também, criar medidas que referenciam outras medidas</a:t>
            </a:r>
          </a:p>
          <a:p>
            <a:r>
              <a:rPr lang="pt-BR" dirty="0" smtClean="0"/>
              <a:t>Apesar das medidas ficarem “hospedadas” em tabelas do Modelo Dimensional, elas podem referenciar Medidas que estejam hospedadas em qualquer tabela e Colunas que pertençam a qualquer tabela</a:t>
            </a:r>
          </a:p>
          <a:p>
            <a:r>
              <a:rPr lang="pt-BR" dirty="0" smtClean="0"/>
              <a:t>Na janela de gerenciamento do Power </a:t>
            </a:r>
            <a:r>
              <a:rPr lang="pt-BR" dirty="0" err="1" smtClean="0"/>
              <a:t>Pivot</a:t>
            </a:r>
            <a:r>
              <a:rPr lang="pt-BR" dirty="0" smtClean="0"/>
              <a:t>, as Medidas aparecem na área de cálculo das tabelas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690" y="2769524"/>
            <a:ext cx="4914323" cy="393145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029865" y="5379799"/>
            <a:ext cx="5661553" cy="1404309"/>
          </a:xfrm>
          <a:prstGeom prst="rect">
            <a:avLst/>
          </a:prstGeom>
          <a:solidFill>
            <a:srgbClr val="FAA429">
              <a:alpha val="34000"/>
            </a:srgbClr>
          </a:solidFill>
          <a:ln w="41275">
            <a:solidFill>
              <a:srgbClr val="965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902691" y="5010467"/>
            <a:ext cx="1599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Área de cálculo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869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950036" cy="803561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Trabalhando com datas – Valor mesmo período ano passado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6822" y="683488"/>
            <a:ext cx="86378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Em situações onde há sazonalidade anual, desejamos comprara nossos valores com valores do mesmo período no ano passado.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A seguinte função faz exatamente isso:</a:t>
            </a:r>
          </a:p>
          <a:p>
            <a:pPr lvl="1"/>
            <a:r>
              <a:rPr lang="pt-BR" sz="1600" dirty="0" smtClean="0"/>
              <a:t>SAMEPERIODLASTYEAR( Campo de Data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Podemos, então, calcular o crescimento da mesma forma como fizemos com o crescimento em relação ao mês anterior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414" t="16276" r="55758" b="38800"/>
          <a:stretch/>
        </p:blipFill>
        <p:spPr>
          <a:xfrm>
            <a:off x="1191489" y="2434777"/>
            <a:ext cx="6079614" cy="384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4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950036" cy="803561"/>
          </a:xfrm>
        </p:spPr>
        <p:txBody>
          <a:bodyPr>
            <a:normAutofit/>
          </a:bodyPr>
          <a:lstStyle/>
          <a:p>
            <a:r>
              <a:rPr lang="pt-BR" dirty="0" smtClean="0"/>
              <a:t>Trabalhando com datas – Último valor disponível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6822" y="748140"/>
            <a:ext cx="863787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Em certos casos, não temos registros para todas as datas existentes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Isso acontece, por exemplo, com ações ilíquidas, que não negociam todos os dias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Neste caso, para todos os efeitos (cálculo de valor da ação etc.), o que vale é o último preço, ou seja o preço do último dia para o qual houve negociação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função que nos ajuda a alterar o contexto de forma que ele passe a ser a última data para a qual temos informação é</a:t>
            </a:r>
          </a:p>
          <a:p>
            <a:pPr lvl="1"/>
            <a:r>
              <a:rPr lang="pt-BR" dirty="0" smtClean="0"/>
              <a:t>LASTNONBLANK(Campo de Data; Valor Analisado)</a:t>
            </a:r>
          </a:p>
          <a:p>
            <a:pPr lvl="1"/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Esta função altera o contexto do CALCULATE de forma que o contexto fique sendo a última data para a qual “Valor Analisado” seja não nulo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Veremos um exemplo a seguir</a:t>
            </a:r>
          </a:p>
          <a:p>
            <a:endParaRPr lang="pt-BR" dirty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72738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950036" cy="803561"/>
          </a:xfrm>
        </p:spPr>
        <p:txBody>
          <a:bodyPr>
            <a:normAutofit/>
          </a:bodyPr>
          <a:lstStyle/>
          <a:p>
            <a:r>
              <a:rPr lang="pt-BR" dirty="0" smtClean="0"/>
              <a:t>Trabalhando com datas – série temporal “esburacada”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6822" y="748140"/>
            <a:ext cx="8637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Quando olhamos os preços de fechamento de uma ação ilíquida, percebemos alguns buracos na série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6262" t="16126" r="17677" b="5322"/>
          <a:stretch/>
        </p:blipFill>
        <p:spPr>
          <a:xfrm>
            <a:off x="1052946" y="1394471"/>
            <a:ext cx="6308436" cy="452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8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950036" cy="803561"/>
          </a:xfrm>
        </p:spPr>
        <p:txBody>
          <a:bodyPr>
            <a:normAutofit/>
          </a:bodyPr>
          <a:lstStyle/>
          <a:p>
            <a:r>
              <a:rPr lang="pt-BR" dirty="0" smtClean="0"/>
              <a:t>Trabalhando com datas – série temporal “esburacada”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6822" y="748140"/>
            <a:ext cx="8637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Para mostrar os buracos da série, devemos configurar a Tabela Dinâmica para mostrar itens sem dados em linhas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6262" t="16126" r="17677" b="5322"/>
          <a:stretch/>
        </p:blipFill>
        <p:spPr>
          <a:xfrm>
            <a:off x="1052946" y="1394471"/>
            <a:ext cx="6308436" cy="452394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037" y="1431639"/>
            <a:ext cx="5343525" cy="4562475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3411609" y="3953165"/>
            <a:ext cx="2126818" cy="193962"/>
          </a:xfrm>
          <a:prstGeom prst="roundRect">
            <a:avLst/>
          </a:prstGeom>
          <a:solidFill>
            <a:srgbClr val="FAA429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6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950036" cy="803561"/>
          </a:xfrm>
        </p:spPr>
        <p:txBody>
          <a:bodyPr>
            <a:normAutofit/>
          </a:bodyPr>
          <a:lstStyle/>
          <a:p>
            <a:r>
              <a:rPr lang="pt-BR" dirty="0" smtClean="0"/>
              <a:t>Trabalhando com datas – série temporal “esburacada”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6822" y="748140"/>
            <a:ext cx="86378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Primeiro precisamos criar uma métrica que retorne valores apenas se o contexto tiver APENAS UM ATIVO e APENAS UMA DATA:</a:t>
            </a:r>
          </a:p>
          <a:p>
            <a:pPr lvl="1"/>
            <a:r>
              <a:rPr lang="pt-BR" dirty="0"/>
              <a:t>Preço Fechamento do Ativo</a:t>
            </a:r>
            <a:r>
              <a:rPr lang="pt-BR" dirty="0" smtClean="0"/>
              <a:t>:=</a:t>
            </a:r>
          </a:p>
          <a:p>
            <a:pPr lvl="1"/>
            <a:r>
              <a:rPr lang="pt-BR" dirty="0" smtClean="0"/>
              <a:t>	IF (</a:t>
            </a:r>
          </a:p>
          <a:p>
            <a:pPr lvl="1"/>
            <a:r>
              <a:rPr lang="pt-BR" dirty="0"/>
              <a:t>	</a:t>
            </a:r>
            <a:r>
              <a:rPr lang="pt-BR" dirty="0" smtClean="0"/>
              <a:t>	HASONEVALUE</a:t>
            </a:r>
            <a:r>
              <a:rPr lang="pt-BR" dirty="0"/>
              <a:t>('</a:t>
            </a:r>
            <a:r>
              <a:rPr lang="pt-BR" dirty="0" err="1"/>
              <a:t>Dim</a:t>
            </a:r>
            <a:r>
              <a:rPr lang="pt-BR" dirty="0"/>
              <a:t> Ativo'[</a:t>
            </a:r>
            <a:r>
              <a:rPr lang="pt-BR" dirty="0" err="1"/>
              <a:t>CodAtivo</a:t>
            </a:r>
            <a:r>
              <a:rPr lang="pt-BR" dirty="0"/>
              <a:t>]) &amp;&amp; </a:t>
            </a:r>
            <a:endParaRPr lang="pt-BR" dirty="0" smtClean="0"/>
          </a:p>
          <a:p>
            <a:pPr lvl="1"/>
            <a:r>
              <a:rPr lang="pt-BR" dirty="0"/>
              <a:t>	</a:t>
            </a:r>
            <a:r>
              <a:rPr lang="pt-BR" dirty="0" smtClean="0"/>
              <a:t>		HASONEVALUE</a:t>
            </a:r>
            <a:r>
              <a:rPr lang="pt-BR" dirty="0"/>
              <a:t>('</a:t>
            </a:r>
            <a:r>
              <a:rPr lang="pt-BR" dirty="0" err="1"/>
              <a:t>Dim</a:t>
            </a:r>
            <a:r>
              <a:rPr lang="pt-BR" dirty="0"/>
              <a:t> Data'[Data</a:t>
            </a:r>
            <a:r>
              <a:rPr lang="pt-BR" dirty="0" smtClean="0"/>
              <a:t>]);</a:t>
            </a:r>
          </a:p>
          <a:p>
            <a:pPr lvl="1"/>
            <a:endParaRPr lang="pt-BR" dirty="0"/>
          </a:p>
          <a:p>
            <a:pPr lvl="1"/>
            <a:r>
              <a:rPr lang="pt-BR" dirty="0" smtClean="0"/>
              <a:t>		VALUES</a:t>
            </a:r>
            <a:r>
              <a:rPr lang="pt-BR" dirty="0"/>
              <a:t>('Fato Cotações'[Preço último negócio</a:t>
            </a:r>
            <a:r>
              <a:rPr lang="pt-BR" dirty="0" smtClean="0"/>
              <a:t>]);</a:t>
            </a:r>
          </a:p>
          <a:p>
            <a:pPr lvl="1"/>
            <a:endParaRPr lang="pt-BR" dirty="0"/>
          </a:p>
          <a:p>
            <a:pPr lvl="1"/>
            <a:r>
              <a:rPr lang="pt-BR" dirty="0" smtClean="0"/>
              <a:t>		BLANK()</a:t>
            </a:r>
          </a:p>
          <a:p>
            <a:pPr lvl="1"/>
            <a:r>
              <a:rPr lang="pt-BR" dirty="0"/>
              <a:t>	</a:t>
            </a:r>
            <a:r>
              <a:rPr lang="pt-BR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sp>
        <p:nvSpPr>
          <p:cNvPr id="8" name="CaixaDeTexto 7"/>
          <p:cNvSpPr txBox="1"/>
          <p:nvPr/>
        </p:nvSpPr>
        <p:spPr>
          <a:xfrm>
            <a:off x="56822" y="4163320"/>
            <a:ext cx="81187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função VALUES() possibilita que extraiamos um valor de dentro de uma coluna. A função IF espera um </a:t>
            </a:r>
            <a:r>
              <a:rPr lang="pt-BR" b="1" dirty="0" smtClean="0"/>
              <a:t>VALOR</a:t>
            </a:r>
            <a:r>
              <a:rPr lang="pt-BR" dirty="0" smtClean="0"/>
              <a:t> </a:t>
            </a:r>
            <a:r>
              <a:rPr lang="pt-BR" dirty="0" smtClean="0"/>
              <a:t>neste segundo parâmetro, portanto não podemos passar uma coluna.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Entretanto, essa medida só funcionará se tivermos APENAS UM valor, para o contexto, na coluna </a:t>
            </a:r>
            <a:r>
              <a:rPr lang="pt-BR" dirty="0"/>
              <a:t>'Fato Cotações'[Preço último negócio</a:t>
            </a:r>
            <a:r>
              <a:rPr lang="pt-BR" dirty="0" smtClean="0"/>
              <a:t>]. Por isso a proteção dos HASONEVALUE()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709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950036" cy="803561"/>
          </a:xfrm>
        </p:spPr>
        <p:txBody>
          <a:bodyPr>
            <a:normAutofit/>
          </a:bodyPr>
          <a:lstStyle/>
          <a:p>
            <a:r>
              <a:rPr lang="pt-BR" dirty="0" smtClean="0"/>
              <a:t>Trabalhando com datas – série temporal “esburacada”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6822" y="591121"/>
            <a:ext cx="863787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Agora podemos criar uma Medida que, </a:t>
            </a:r>
            <a:r>
              <a:rPr lang="pt-BR" b="1" dirty="0" smtClean="0"/>
              <a:t>dado um contexto de datas</a:t>
            </a:r>
            <a:r>
              <a:rPr lang="pt-BR" dirty="0" smtClean="0"/>
              <a:t>, vai retornar a </a:t>
            </a:r>
            <a:r>
              <a:rPr lang="pt-BR" b="1" dirty="0" smtClean="0"/>
              <a:t>última data para a qual existe preço</a:t>
            </a:r>
            <a:r>
              <a:rPr lang="pt-B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Fazemos isso com o uso da função LASTNONBLANK()</a:t>
            </a:r>
          </a:p>
          <a:p>
            <a:r>
              <a:rPr lang="pt-BR" dirty="0"/>
              <a:t>	</a:t>
            </a:r>
            <a:endParaRPr lang="pt-BR" dirty="0" smtClean="0"/>
          </a:p>
          <a:p>
            <a:r>
              <a:rPr lang="pt-BR" dirty="0" smtClean="0"/>
              <a:t>	Último </a:t>
            </a:r>
            <a:r>
              <a:rPr lang="pt-BR" dirty="0"/>
              <a:t>Preço Fechamento Ativo</a:t>
            </a:r>
            <a:r>
              <a:rPr lang="pt-BR" dirty="0" smtClean="0"/>
              <a:t>:=</a:t>
            </a:r>
          </a:p>
          <a:p>
            <a:r>
              <a:rPr lang="pt-BR" dirty="0"/>
              <a:t>	</a:t>
            </a:r>
            <a:r>
              <a:rPr lang="pt-BR" dirty="0" smtClean="0"/>
              <a:t>CALCULATE(</a:t>
            </a:r>
          </a:p>
          <a:p>
            <a:r>
              <a:rPr lang="pt-BR" dirty="0"/>
              <a:t>	</a:t>
            </a:r>
            <a:r>
              <a:rPr lang="pt-BR" dirty="0" smtClean="0"/>
              <a:t>	[</a:t>
            </a:r>
            <a:r>
              <a:rPr lang="pt-BR" dirty="0"/>
              <a:t>Preço Fechamento do Ativo];</a:t>
            </a:r>
          </a:p>
          <a:p>
            <a:r>
              <a:rPr lang="pt-BR" dirty="0" smtClean="0"/>
              <a:t>		LASTNONBLANK</a:t>
            </a:r>
            <a:r>
              <a:rPr lang="pt-BR" dirty="0"/>
              <a:t>('</a:t>
            </a:r>
            <a:r>
              <a:rPr lang="pt-BR" dirty="0" err="1"/>
              <a:t>Dim</a:t>
            </a:r>
            <a:r>
              <a:rPr lang="pt-BR" dirty="0"/>
              <a:t> Data'[Data];[Preço Fechamento do Ativo</a:t>
            </a:r>
            <a:r>
              <a:rPr lang="pt-BR" dirty="0" smtClean="0"/>
              <a:t>]))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importante frisar que o valor passado como segundo parâmetro da LASTNONBLANK() não precisa ser o valor passado como primeiro parâmetro da CALCULATE()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Pronto: temos uma Medida (Último </a:t>
            </a:r>
            <a:r>
              <a:rPr lang="pt-BR" dirty="0"/>
              <a:t>Preço Fechamento </a:t>
            </a:r>
            <a:r>
              <a:rPr lang="pt-BR" dirty="0" smtClean="0"/>
              <a:t>Ativo) que, para um contexto de datas, testa o cálculo de uma outra Medida (</a:t>
            </a:r>
            <a:r>
              <a:rPr lang="pt-BR" dirty="0"/>
              <a:t>Preço Fechamento do </a:t>
            </a:r>
            <a:r>
              <a:rPr lang="pt-BR" dirty="0" smtClean="0"/>
              <a:t>Ativo) de trás para frente pelas datas até achar um valor que não é BLANK()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Agora precisamos de uma outra Medida que, para cada data </a:t>
            </a:r>
            <a:r>
              <a:rPr lang="pt-BR" b="1" dirty="0" smtClean="0"/>
              <a:t>d</a:t>
            </a:r>
            <a:r>
              <a:rPr lang="pt-BR" dirty="0" smtClean="0"/>
              <a:t>, altere o contexto para que ele contenha não só a data </a:t>
            </a:r>
            <a:r>
              <a:rPr lang="pt-BR" b="1" dirty="0" smtClean="0"/>
              <a:t>d, </a:t>
            </a:r>
            <a:r>
              <a:rPr lang="pt-BR" dirty="0" smtClean="0"/>
              <a:t>mas todas as datas até a data </a:t>
            </a:r>
            <a:r>
              <a:rPr lang="pt-BR" b="1" dirty="0" smtClean="0"/>
              <a:t>d</a:t>
            </a:r>
            <a:r>
              <a:rPr lang="pt-BR" dirty="0" smtClean="0"/>
              <a:t>.</a:t>
            </a:r>
            <a:r>
              <a:rPr lang="pt-BR" b="1" dirty="0" smtClean="0"/>
              <a:t> </a:t>
            </a:r>
            <a:r>
              <a:rPr lang="pt-BR" dirty="0" smtClean="0"/>
              <a:t>Já vimos como fazer isso usando ALLSELECTED()</a:t>
            </a:r>
            <a:endParaRPr lang="pt-BR" dirty="0"/>
          </a:p>
          <a:p>
            <a:endParaRPr lang="pt-BR" dirty="0"/>
          </a:p>
          <a:p>
            <a:r>
              <a:rPr lang="pt-BR" dirty="0" smtClean="0"/>
              <a:t> </a:t>
            </a:r>
            <a:r>
              <a:rPr lang="pt-BR" dirty="0" smtClean="0"/>
              <a:t>  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24715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950036" cy="803561"/>
          </a:xfrm>
        </p:spPr>
        <p:txBody>
          <a:bodyPr>
            <a:normAutofit/>
          </a:bodyPr>
          <a:lstStyle/>
          <a:p>
            <a:r>
              <a:rPr lang="pt-BR" dirty="0" smtClean="0"/>
              <a:t>Trabalhando com datas – série temporal “esburacada”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803561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6822" y="729887"/>
            <a:ext cx="86378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Nossa Medida final, que é usada na Tabela Dinâmica, é </a:t>
            </a:r>
          </a:p>
          <a:p>
            <a:pPr lvl="1"/>
            <a:r>
              <a:rPr lang="pt-BR" dirty="0"/>
              <a:t>Último Preço Fechamento Ativo até hoje</a:t>
            </a:r>
            <a:r>
              <a:rPr lang="pt-BR" dirty="0" smtClean="0"/>
              <a:t>:=</a:t>
            </a:r>
          </a:p>
          <a:p>
            <a:pPr lvl="2"/>
            <a:r>
              <a:rPr lang="pt-BR" dirty="0" smtClean="0"/>
              <a:t>CALCULATE(</a:t>
            </a:r>
          </a:p>
          <a:p>
            <a:pPr lvl="2"/>
            <a:r>
              <a:rPr lang="pt-BR" dirty="0"/>
              <a:t>	</a:t>
            </a:r>
            <a:r>
              <a:rPr lang="pt-BR" dirty="0" smtClean="0"/>
              <a:t>[</a:t>
            </a:r>
            <a:r>
              <a:rPr lang="pt-BR" dirty="0"/>
              <a:t>Último Preço Fechamento Ativo</a:t>
            </a:r>
            <a:r>
              <a:rPr lang="pt-BR" dirty="0" smtClean="0"/>
              <a:t>];</a:t>
            </a:r>
          </a:p>
          <a:p>
            <a:pPr lvl="2"/>
            <a:r>
              <a:rPr lang="pt-BR" dirty="0"/>
              <a:t>	</a:t>
            </a:r>
            <a:r>
              <a:rPr lang="pt-BR" dirty="0" err="1" smtClean="0"/>
              <a:t>Filter</a:t>
            </a:r>
            <a:r>
              <a:rPr lang="pt-BR" dirty="0" smtClean="0"/>
              <a:t>(ALLSELECTED</a:t>
            </a:r>
            <a:r>
              <a:rPr lang="pt-BR" dirty="0"/>
              <a:t>('</a:t>
            </a:r>
            <a:r>
              <a:rPr lang="pt-BR" dirty="0" err="1"/>
              <a:t>Dim</a:t>
            </a:r>
            <a:r>
              <a:rPr lang="pt-BR" dirty="0"/>
              <a:t> Data</a:t>
            </a:r>
            <a:r>
              <a:rPr lang="pt-BR" dirty="0" smtClean="0"/>
              <a:t>');'</a:t>
            </a:r>
            <a:r>
              <a:rPr lang="pt-BR" dirty="0" err="1" smtClean="0"/>
              <a:t>Dim</a:t>
            </a:r>
            <a:r>
              <a:rPr lang="pt-BR" dirty="0" smtClean="0"/>
              <a:t> </a:t>
            </a:r>
            <a:r>
              <a:rPr lang="pt-BR" dirty="0"/>
              <a:t>Data'[Data] &lt;= min('</a:t>
            </a:r>
            <a:r>
              <a:rPr lang="pt-BR" dirty="0" err="1"/>
              <a:t>Dim</a:t>
            </a:r>
            <a:r>
              <a:rPr lang="pt-BR" dirty="0"/>
              <a:t> Data'[Data</a:t>
            </a:r>
            <a:r>
              <a:rPr lang="pt-BR" dirty="0" smtClean="0"/>
              <a:t>])))</a:t>
            </a:r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6" y="2280889"/>
            <a:ext cx="5674797" cy="4546888"/>
          </a:xfrm>
          <a:prstGeom prst="rect">
            <a:avLst/>
          </a:prstGeom>
        </p:spPr>
      </p:pic>
      <p:cxnSp>
        <p:nvCxnSpPr>
          <p:cNvPr id="7" name="Conector de seta reta 6"/>
          <p:cNvCxnSpPr/>
          <p:nvPr/>
        </p:nvCxnSpPr>
        <p:spPr>
          <a:xfrm flipH="1">
            <a:off x="4475018" y="5080000"/>
            <a:ext cx="2249055" cy="350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 flipV="1">
            <a:off x="4239491" y="3666836"/>
            <a:ext cx="2484582" cy="1311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6724073" y="3261671"/>
            <a:ext cx="22998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Em dias em que a ação não foi negociada, a Medida </a:t>
            </a:r>
            <a:r>
              <a:rPr lang="pt-BR" b="1" dirty="0" smtClean="0"/>
              <a:t>[Preço Fechamento do Ativo]</a:t>
            </a:r>
            <a:r>
              <a:rPr lang="pt-BR" dirty="0" smtClean="0"/>
              <a:t> tem valor BLANK(). Mas </a:t>
            </a:r>
            <a:r>
              <a:rPr lang="pt-BR" b="1" dirty="0" smtClean="0"/>
              <a:t>[Último </a:t>
            </a:r>
            <a:r>
              <a:rPr lang="pt-BR" b="1" dirty="0"/>
              <a:t>Preço Fechamento Ativo até </a:t>
            </a:r>
            <a:r>
              <a:rPr lang="pt-BR" b="1" dirty="0" smtClean="0"/>
              <a:t>hoje]</a:t>
            </a:r>
            <a:r>
              <a:rPr lang="pt-BR" dirty="0" smtClean="0"/>
              <a:t> repete o último preço negociado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235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950036" cy="803561"/>
          </a:xfrm>
        </p:spPr>
        <p:txBody>
          <a:bodyPr>
            <a:normAutofit/>
          </a:bodyPr>
          <a:lstStyle/>
          <a:p>
            <a:r>
              <a:rPr lang="pt-BR" dirty="0" smtClean="0"/>
              <a:t>Trabalhando com datas – série temporal “esburacada”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623664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-61372" y="529086"/>
            <a:ext cx="8637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Temos, portanto, três Medidas encadeadas. É útil dividir as Medidas para aumentar a inteligibilidade e para possibilitar reutilização: </a:t>
            </a:r>
            <a:endParaRPr lang="pt-BR" dirty="0" smtClean="0"/>
          </a:p>
        </p:txBody>
      </p:sp>
      <p:sp>
        <p:nvSpPr>
          <p:cNvPr id="6" name="Retângulo 5"/>
          <p:cNvSpPr/>
          <p:nvPr/>
        </p:nvSpPr>
        <p:spPr>
          <a:xfrm>
            <a:off x="775192" y="1196321"/>
            <a:ext cx="2761673" cy="6742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Último Preço Fechamento Ativo até hoje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775190" y="3191375"/>
            <a:ext cx="2761673" cy="6742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Último Preço Fechamento </a:t>
            </a:r>
            <a:r>
              <a:rPr lang="pt-BR" dirty="0" smtClean="0"/>
              <a:t>Ativo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775190" y="5186429"/>
            <a:ext cx="2761673" cy="6742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Preço </a:t>
            </a:r>
            <a:r>
              <a:rPr lang="pt-BR" dirty="0"/>
              <a:t>Fechamento </a:t>
            </a:r>
            <a:r>
              <a:rPr lang="pt-BR" dirty="0" smtClean="0"/>
              <a:t>do Ativo</a:t>
            </a:r>
            <a:endParaRPr lang="pt-BR" dirty="0"/>
          </a:p>
        </p:txBody>
      </p:sp>
      <p:cxnSp>
        <p:nvCxnSpPr>
          <p:cNvPr id="13" name="Conector angulado 12"/>
          <p:cNvCxnSpPr>
            <a:stCxn id="6" idx="2"/>
            <a:endCxn id="11" idx="0"/>
          </p:cNvCxnSpPr>
          <p:nvPr/>
        </p:nvCxnSpPr>
        <p:spPr>
          <a:xfrm rot="5400000">
            <a:off x="1495628" y="2530974"/>
            <a:ext cx="1320800" cy="2"/>
          </a:xfrm>
          <a:prstGeom prst="bentConnector3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angulado 13"/>
          <p:cNvCxnSpPr>
            <a:stCxn id="11" idx="2"/>
            <a:endCxn id="12" idx="0"/>
          </p:cNvCxnSpPr>
          <p:nvPr/>
        </p:nvCxnSpPr>
        <p:spPr>
          <a:xfrm>
            <a:off x="2156027" y="3865629"/>
            <a:ext cx="0" cy="132080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3560615" y="2020867"/>
            <a:ext cx="498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Recebe uma data como contexto, altera o contexto para incluir todas as datas ate hoje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3560616" y="3925972"/>
            <a:ext cx="5134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Recebe como contexto todas as datas até hoje. Usa LASTNONBLANK() para que o contexto se altere para conter a última data para a qual </a:t>
            </a:r>
            <a:r>
              <a:rPr lang="pt-BR" dirty="0"/>
              <a:t>Preço Fechamento do </a:t>
            </a:r>
            <a:r>
              <a:rPr lang="pt-BR" dirty="0" smtClean="0"/>
              <a:t>Ativo não é BLANK()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851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950036" cy="803561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Trabalhando com datas </a:t>
            </a:r>
            <a:r>
              <a:rPr lang="pt-BR" dirty="0" smtClean="0"/>
              <a:t>– último valor disponível a cada momento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623664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-61372" y="1030275"/>
            <a:ext cx="86378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LASTNONBLANK é muito útil sempre que temos registros esparsos de um valor no tempo e queremos, a cada ponto no tempo, saber o a última informação disponível.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muito frequente que tenhamos informações a respeito de nossos “indivíduos” que chegam de forma assíncrona. Esses “indivíduos” podem ser Usinas, Funcionários, Barras de Linhas de Transmissão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Usando a função LASTNONBLANK() podemos saber o último registro disponível a cada momento para cada indivíduo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Usando as funções ITERATIVAS, que introduziremos a seguir, podemos juntar as últimas informações de cada indivíduo. Essas são as chamadas Funções X da linguagem DAX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4921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950036" cy="803561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Trabalhando com datas </a:t>
            </a:r>
            <a:r>
              <a:rPr lang="pt-BR" dirty="0" smtClean="0"/>
              <a:t>– último valor disponível a cada momento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623664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-61372" y="1030275"/>
            <a:ext cx="8637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No nosso exemplo, temos uma informação que chega, de cada funcionário, com uma frequência indeterminada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6823" y="3792213"/>
            <a:ext cx="82010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Queremos efetuar um acompanhamento mensal destas informações. Para isso usamos a função LASTNONBLANK(), que vimos nos slides anteriores, para criar uma Medida “Último IMC”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t="17564" r="48866" b="53034"/>
          <a:stretch/>
        </p:blipFill>
        <p:spPr>
          <a:xfrm>
            <a:off x="622168" y="1819984"/>
            <a:ext cx="7202069" cy="249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4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19982"/>
            <a:ext cx="8888663" cy="663510"/>
          </a:xfrm>
        </p:spPr>
        <p:txBody>
          <a:bodyPr>
            <a:normAutofit/>
          </a:bodyPr>
          <a:lstStyle/>
          <a:p>
            <a:r>
              <a:rPr lang="pt-BR" dirty="0" smtClean="0"/>
              <a:t>Gerenciando Medidas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683492"/>
            <a:ext cx="8775020" cy="5093091"/>
          </a:xfrm>
        </p:spPr>
        <p:txBody>
          <a:bodyPr/>
          <a:lstStyle/>
          <a:p>
            <a:r>
              <a:rPr lang="pt-BR" dirty="0" smtClean="0"/>
              <a:t>Uma outra forma de visualizar as medidas é partindo do  menu principal do </a:t>
            </a:r>
            <a:r>
              <a:rPr lang="pt-BR" dirty="0"/>
              <a:t>E</a:t>
            </a:r>
            <a:r>
              <a:rPr lang="pt-BR" dirty="0" smtClean="0"/>
              <a:t>xcel através de Menu-&gt;Power </a:t>
            </a:r>
            <a:r>
              <a:rPr lang="pt-BR" dirty="0" err="1" smtClean="0"/>
              <a:t>Pivot</a:t>
            </a:r>
            <a:r>
              <a:rPr lang="pt-BR" dirty="0" smtClean="0"/>
              <a:t>-&gt;Campos Calculados-&gt;</a:t>
            </a:r>
            <a:r>
              <a:rPr lang="pt-BR" dirty="0"/>
              <a:t>G</a:t>
            </a:r>
            <a:r>
              <a:rPr lang="pt-BR" dirty="0" smtClean="0"/>
              <a:t>erenciar Campos Calculados</a:t>
            </a:r>
          </a:p>
          <a:p>
            <a:r>
              <a:rPr lang="pt-BR" dirty="0" smtClean="0"/>
              <a:t>Esta funcionalidade é muito útil para verificar onde estão hospedadas as Medidas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59495" r="28181" b="66302"/>
          <a:stretch/>
        </p:blipFill>
        <p:spPr>
          <a:xfrm>
            <a:off x="323272" y="1947366"/>
            <a:ext cx="2543908" cy="246761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l="69091" t="28573" r="1212" b="9066"/>
          <a:stretch/>
        </p:blipFill>
        <p:spPr>
          <a:xfrm>
            <a:off x="2980823" y="2152074"/>
            <a:ext cx="5692122" cy="424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5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950036" cy="803561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Trabalhando com datas </a:t>
            </a:r>
            <a:r>
              <a:rPr lang="pt-BR" dirty="0" smtClean="0"/>
              <a:t>– último valor disponível a cada momento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623664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125393" y="817626"/>
            <a:ext cx="86378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Esta é a medida que, para cada data, nos mostra a última informação disponível:</a:t>
            </a:r>
          </a:p>
          <a:p>
            <a:endParaRPr lang="pt-BR" dirty="0" smtClean="0"/>
          </a:p>
          <a:p>
            <a:r>
              <a:rPr lang="pt-BR" dirty="0" smtClean="0"/>
              <a:t>	Último </a:t>
            </a:r>
            <a:r>
              <a:rPr lang="pt-BR" dirty="0"/>
              <a:t>IMC</a:t>
            </a:r>
            <a:r>
              <a:rPr lang="pt-BR" dirty="0" smtClean="0"/>
              <a:t>:=</a:t>
            </a:r>
          </a:p>
          <a:p>
            <a:r>
              <a:rPr lang="pt-BR" dirty="0"/>
              <a:t>	</a:t>
            </a:r>
            <a:r>
              <a:rPr lang="pt-BR" dirty="0" smtClean="0"/>
              <a:t>CALCULATE</a:t>
            </a:r>
            <a:r>
              <a:rPr lang="pt-BR" dirty="0"/>
              <a:t>(</a:t>
            </a:r>
          </a:p>
          <a:p>
            <a:r>
              <a:rPr lang="pt-BR" dirty="0" smtClean="0"/>
              <a:t>	CALCULATE</a:t>
            </a:r>
            <a:r>
              <a:rPr lang="pt-BR" dirty="0"/>
              <a:t>([Medida IMC];LASTNONBLANK('</a:t>
            </a:r>
            <a:r>
              <a:rPr lang="pt-BR" dirty="0" err="1"/>
              <a:t>Dim</a:t>
            </a:r>
            <a:r>
              <a:rPr lang="pt-BR" dirty="0"/>
              <a:t> Data'[Data];[Medida IMC]))</a:t>
            </a:r>
          </a:p>
          <a:p>
            <a:r>
              <a:rPr lang="pt-BR" dirty="0" smtClean="0"/>
              <a:t>	;</a:t>
            </a:r>
            <a:endParaRPr lang="pt-BR" dirty="0"/>
          </a:p>
          <a:p>
            <a:r>
              <a:rPr lang="pt-BR" dirty="0" smtClean="0"/>
              <a:t>	FILTER(</a:t>
            </a:r>
            <a:r>
              <a:rPr lang="pt-BR" dirty="0" err="1" smtClean="0"/>
              <a:t>all</a:t>
            </a:r>
            <a:r>
              <a:rPr lang="pt-BR" dirty="0"/>
              <a:t>('</a:t>
            </a:r>
            <a:r>
              <a:rPr lang="pt-BR" dirty="0" err="1"/>
              <a:t>Dim</a:t>
            </a:r>
            <a:r>
              <a:rPr lang="pt-BR" dirty="0"/>
              <a:t> Data');'</a:t>
            </a:r>
            <a:r>
              <a:rPr lang="pt-BR" dirty="0" err="1"/>
              <a:t>Dim</a:t>
            </a:r>
            <a:r>
              <a:rPr lang="pt-BR" dirty="0"/>
              <a:t> Data'[Data] &lt; MAX('</a:t>
            </a:r>
            <a:r>
              <a:rPr lang="pt-BR" dirty="0" err="1"/>
              <a:t>Dim</a:t>
            </a:r>
            <a:r>
              <a:rPr lang="pt-BR" dirty="0"/>
              <a:t> Data'[Data])))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11851" r="46169" b="25583"/>
          <a:stretch/>
        </p:blipFill>
        <p:spPr>
          <a:xfrm>
            <a:off x="1414084" y="2867749"/>
            <a:ext cx="4922315" cy="345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0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950036" cy="803561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Trabalhando com datas </a:t>
            </a:r>
            <a:r>
              <a:rPr lang="pt-BR" dirty="0" smtClean="0"/>
              <a:t>– Iterando nos elementos da dimensão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623664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125393" y="817626"/>
            <a:ext cx="863787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Esta é medida, entretanto, só funciona quando nosso contexto só contém um funcionário.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Portanto não podemos usá-la para consolidar informações de vários funcionários por superintendência, por exemplo.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muito comum que uma Medida funcione bem apenas com uma instância, um indivíduo da dimensão.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 é muito comum desejarmos uma Medida consolidada em uma granularidade mais grossa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Para fazer isso, precisamos de um mecanismo que ITERE pelos indivíduos de uma dimensão, ou seja, um mecanismo que </a:t>
            </a:r>
            <a:r>
              <a:rPr lang="pt-BR" b="1" dirty="0" smtClean="0"/>
              <a:t>PRIMEIRO</a:t>
            </a:r>
            <a:r>
              <a:rPr lang="pt-BR" dirty="0" smtClean="0"/>
              <a:t> visite cada elemento da dimensão, calcule a Medida </a:t>
            </a:r>
            <a:r>
              <a:rPr lang="pt-BR" b="1" dirty="0" smtClean="0"/>
              <a:t>PARA CADA ELEMENTO</a:t>
            </a:r>
            <a:r>
              <a:rPr lang="pt-BR" dirty="0" smtClean="0"/>
              <a:t>, e </a:t>
            </a:r>
            <a:r>
              <a:rPr lang="pt-BR" b="1" dirty="0" smtClean="0"/>
              <a:t>DEPOIS </a:t>
            </a:r>
            <a:r>
              <a:rPr lang="pt-BR" dirty="0" smtClean="0"/>
              <a:t>consolide essas informações extraídas de cada indivíduo em uma operação como soma, média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Esse mecanismo é disponibilizado pelas funções X: SUMX, AVERAGEX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254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950036" cy="803561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Trabalhando com datas </a:t>
            </a:r>
            <a:r>
              <a:rPr lang="pt-BR" dirty="0"/>
              <a:t>– Iterando nos elementos da dimensão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623664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125393" y="817626"/>
            <a:ext cx="86378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No nosso exemplo, queremos visualizar a média dos </a:t>
            </a:r>
            <a:r>
              <a:rPr lang="pt-BR" dirty="0" err="1" smtClean="0"/>
              <a:t>IMCs</a:t>
            </a:r>
            <a:r>
              <a:rPr lang="pt-BR" dirty="0" smtClean="0"/>
              <a:t> por diretoria. Vamos usar a </a:t>
            </a:r>
            <a:r>
              <a:rPr lang="pt-BR" dirty="0" err="1" smtClean="0"/>
              <a:t>AverageX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O primeiro parâmetro das funções X recebe a tabela ao longo da qual o cálculo da Medida será iterado, no segundo parâmetro </a:t>
            </a:r>
            <a:r>
              <a:rPr lang="pt-BR" dirty="0"/>
              <a:t>é</a:t>
            </a:r>
            <a:r>
              <a:rPr lang="pt-BR" dirty="0" smtClean="0"/>
              <a:t> passada a Medida em si.</a:t>
            </a:r>
          </a:p>
          <a:p>
            <a:pPr lvl="1"/>
            <a:r>
              <a:rPr lang="pt-BR" dirty="0"/>
              <a:t>Média dos IMCS:=AVERAGEX('</a:t>
            </a:r>
            <a:r>
              <a:rPr lang="pt-BR" dirty="0" err="1"/>
              <a:t>Dim</a:t>
            </a:r>
            <a:r>
              <a:rPr lang="pt-BR" dirty="0"/>
              <a:t> Funcionário';[Último IMC])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20609" r="54783" b="41783"/>
          <a:stretch/>
        </p:blipFill>
        <p:spPr>
          <a:xfrm>
            <a:off x="1366982" y="2510196"/>
            <a:ext cx="6099274" cy="305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4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623664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</a:t>
            </a:r>
            <a:r>
              <a:rPr lang="pt-BR" dirty="0" err="1" smtClean="0"/>
              <a:t>dashboard</a:t>
            </a:r>
            <a:r>
              <a:rPr lang="pt-BR" dirty="0" smtClean="0"/>
              <a:t> de projeções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6822" y="901044"/>
            <a:ext cx="863459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O Power </a:t>
            </a:r>
            <a:r>
              <a:rPr lang="pt-BR" dirty="0" err="1" smtClean="0"/>
              <a:t>Pivot</a:t>
            </a:r>
            <a:r>
              <a:rPr lang="pt-BR" dirty="0" smtClean="0"/>
              <a:t> não executa as operações mais complexas que são necessárias para se estimar, por exemplo, regressões múltiplas, que são necessárias para se implementar o método Box-</a:t>
            </a:r>
            <a:r>
              <a:rPr lang="pt-BR" dirty="0" err="1" smtClean="0"/>
              <a:t>Jenkins</a:t>
            </a:r>
            <a:r>
              <a:rPr lang="pt-BR" dirty="0" smtClean="0"/>
              <a:t>, por exemplo.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O Excel executa algumas dessas operações, mas tem limitações. </a:t>
            </a:r>
            <a:r>
              <a:rPr lang="pt-BR" dirty="0" err="1" smtClean="0"/>
              <a:t>Ferramenmtas</a:t>
            </a:r>
            <a:r>
              <a:rPr lang="pt-BR" dirty="0" smtClean="0"/>
              <a:t> como o R são mais adequadas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 integração do Power BI com o R pode ajudar nos casos em que é necessário executar um pré-processamento ou uma </a:t>
            </a:r>
            <a:r>
              <a:rPr lang="pt-BR" dirty="0" err="1" smtClean="0"/>
              <a:t>pré</a:t>
            </a:r>
            <a:r>
              <a:rPr lang="pt-BR" dirty="0" smtClean="0"/>
              <a:t>-organização da informação. O R conta com bibliotecas como a </a:t>
            </a:r>
            <a:r>
              <a:rPr lang="pt-BR" dirty="0" err="1" smtClean="0"/>
              <a:t>Reshape</a:t>
            </a:r>
            <a:r>
              <a:rPr lang="pt-BR" dirty="0" smtClean="0"/>
              <a:t> que executam operações parecidas com as do Power Query. </a:t>
            </a:r>
            <a:r>
              <a:rPr lang="pt-BR" dirty="0" err="1" smtClean="0"/>
              <a:t>Unpivot</a:t>
            </a:r>
            <a:r>
              <a:rPr lang="pt-BR" dirty="0" smtClean="0"/>
              <a:t> do Power Query, por exemplo, é </a:t>
            </a:r>
            <a:r>
              <a:rPr lang="pt-BR" b="1" dirty="0" err="1" smtClean="0"/>
              <a:t>melt</a:t>
            </a:r>
            <a:r>
              <a:rPr lang="pt-BR" dirty="0" smtClean="0"/>
              <a:t> nesta biblioteca </a:t>
            </a:r>
            <a:r>
              <a:rPr lang="pt-BR" dirty="0" err="1" smtClean="0"/>
              <a:t>Reshape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O Power BI consegue executar, em seu Power Query, scripts de R, e tem componentes de visualização que podem executar script R que já vêm pré-programados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O Power </a:t>
            </a:r>
            <a:r>
              <a:rPr lang="pt-BR" dirty="0" err="1" smtClean="0"/>
              <a:t>Pivot</a:t>
            </a:r>
            <a:r>
              <a:rPr lang="pt-BR" dirty="0" smtClean="0"/>
              <a:t> no Excel pode servir como um </a:t>
            </a:r>
            <a:r>
              <a:rPr lang="pt-BR" dirty="0" err="1"/>
              <a:t>D</a:t>
            </a:r>
            <a:r>
              <a:rPr lang="pt-BR" dirty="0" err="1" smtClean="0"/>
              <a:t>ashboard</a:t>
            </a:r>
            <a:r>
              <a:rPr lang="pt-BR" dirty="0" smtClean="0"/>
              <a:t> para se analisar projeções que já foram criadas em outra ferramenta, principalmente quando são usados muitos parâmetros e se quer analisar o </a:t>
            </a:r>
            <a:r>
              <a:rPr lang="pt-BR" dirty="0" err="1" smtClean="0"/>
              <a:t>backtesting</a:t>
            </a:r>
            <a:r>
              <a:rPr lang="pt-B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184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623664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</a:t>
            </a:r>
            <a:r>
              <a:rPr lang="pt-BR" dirty="0" err="1" smtClean="0"/>
              <a:t>dashboard</a:t>
            </a:r>
            <a:r>
              <a:rPr lang="pt-BR" dirty="0" smtClean="0"/>
              <a:t> de projeções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616" t="9801" r="910" b="9382"/>
          <a:stretch/>
        </p:blipFill>
        <p:spPr>
          <a:xfrm>
            <a:off x="56822" y="771446"/>
            <a:ext cx="9022523" cy="44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0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623664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</a:t>
            </a:r>
            <a:r>
              <a:rPr lang="pt-BR" dirty="0" err="1" smtClean="0"/>
              <a:t>dashboard</a:t>
            </a:r>
            <a:r>
              <a:rPr lang="pt-BR" dirty="0" smtClean="0"/>
              <a:t> de projeções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="" xmlns:a16="http://schemas.microsoft.com/office/drawing/2014/main" id="{BE0CB418-5070-4447-817A-F191E774A8CE}"/>
                  </a:ext>
                </a:extLst>
              </p:cNvPr>
              <p:cNvSpPr txBox="1"/>
              <p:nvPr/>
            </p:nvSpPr>
            <p:spPr>
              <a:xfrm>
                <a:off x="0" y="1650379"/>
                <a:ext cx="10484471" cy="299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∆%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𝐶𝑜𝑛𝑠𝑢𝑚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𝑓𝑜𝑛𝑡𝑒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𝑃𝐼𝐵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𝑓𝑜𝑛𝑡𝑒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∗∆%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𝑃𝐼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𝐷𝑢𝑚𝑚𝑦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2001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𝑓𝑜𝑛𝑡𝑒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𝐷𝑢𝑚𝑚𝑦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2001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E0CB418-5070-4447-817A-F191E774A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50379"/>
                <a:ext cx="10484471" cy="299249"/>
              </a:xfrm>
              <a:prstGeom prst="rect">
                <a:avLst/>
              </a:prstGeom>
              <a:blipFill rotWithShape="0">
                <a:blip r:embed="rId2"/>
                <a:stretch>
                  <a:fillRect l="-291" t="-2041" b="-2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Gráfico 6">
            <a:extLst>
              <a:ext uri="{FF2B5EF4-FFF2-40B4-BE49-F238E27FC236}">
                <a16:creationId xmlns="" xmlns:a16="http://schemas.microsoft.com/office/drawing/2014/main" id="{AD529472-0EFE-444D-9A16-B2B8CAEDBB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1755351"/>
              </p:ext>
            </p:extLst>
          </p:nvPr>
        </p:nvGraphicFramePr>
        <p:xfrm>
          <a:off x="2158332" y="2108409"/>
          <a:ext cx="4572000" cy="3781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Elipse 7">
            <a:extLst>
              <a:ext uri="{FF2B5EF4-FFF2-40B4-BE49-F238E27FC236}">
                <a16:creationId xmlns="" xmlns:a16="http://schemas.microsoft.com/office/drawing/2014/main" id="{55A5A950-B9BC-4A4A-B6F6-764AD2EE2066}"/>
              </a:ext>
            </a:extLst>
          </p:cNvPr>
          <p:cNvSpPr/>
          <p:nvPr/>
        </p:nvSpPr>
        <p:spPr>
          <a:xfrm>
            <a:off x="4180929" y="4840653"/>
            <a:ext cx="489098" cy="457200"/>
          </a:xfrm>
          <a:prstGeom prst="ellipse">
            <a:avLst/>
          </a:prstGeom>
          <a:solidFill>
            <a:schemeClr val="accent2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623664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</a:t>
            </a:r>
            <a:r>
              <a:rPr lang="pt-BR" dirty="0" err="1" smtClean="0"/>
              <a:t>dashboard</a:t>
            </a:r>
            <a:r>
              <a:rPr lang="pt-BR" dirty="0" smtClean="0"/>
              <a:t> de projeções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tângulo 1"/>
              <p:cNvSpPr/>
              <p:nvPr/>
            </p:nvSpPr>
            <p:spPr>
              <a:xfrm>
                <a:off x="420253" y="909992"/>
                <a:ext cx="7984837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Regressão com pesos exponencialmente suavizados</a:t>
                </a:r>
                <a:endParaRPr lang="pt-BR" dirty="0" smtClean="0"/>
              </a:p>
              <a:p>
                <a:endParaRPr lang="pt-BR" dirty="0"/>
              </a:p>
              <a:p>
                <a:r>
                  <a:rPr lang="pt-BR" dirty="0" smtClean="0"/>
                  <a:t>Houve </a:t>
                </a:r>
                <a:r>
                  <a:rPr lang="pt-BR" dirty="0"/>
                  <a:t>ruptura estrutural no processo?</a:t>
                </a:r>
              </a:p>
              <a:p>
                <a:endParaRPr lang="pt-BR" dirty="0"/>
              </a:p>
              <a:p>
                <a:r>
                  <a:rPr lang="pt-BR" dirty="0"/>
                  <a:t>Pesos diferentes para cada ponto t no tempo: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Peso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𝐹𝑎𝑡𝑜𝑟𝐸𝑤𝑚𝑎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𝑃𝑒𝑠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53" y="909992"/>
                <a:ext cx="7984837" cy="1477328"/>
              </a:xfrm>
              <a:prstGeom prst="rect">
                <a:avLst/>
              </a:prstGeom>
              <a:blipFill rotWithShape="0">
                <a:blip r:embed="rId2"/>
                <a:stretch>
                  <a:fillRect l="-687" t="-2058" b="-53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Gráfico 8">
            <a:extLst>
              <a:ext uri="{FF2B5EF4-FFF2-40B4-BE49-F238E27FC236}">
                <a16:creationId xmlns="" xmlns:a16="http://schemas.microsoft.com/office/drawing/2014/main" id="{D4A76517-BE9A-4262-83F1-272B806260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514435"/>
              </p:ext>
            </p:extLst>
          </p:nvPr>
        </p:nvGraphicFramePr>
        <p:xfrm>
          <a:off x="665589" y="2707300"/>
          <a:ext cx="6714266" cy="2936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6406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623664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</a:t>
            </a:r>
            <a:r>
              <a:rPr lang="pt-BR" dirty="0" err="1" smtClean="0"/>
              <a:t>dashboard</a:t>
            </a:r>
            <a:r>
              <a:rPr lang="pt-BR" dirty="0" smtClean="0"/>
              <a:t> de projeções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18805" r="50808" b="9341"/>
          <a:stretch/>
        </p:blipFill>
        <p:spPr>
          <a:xfrm>
            <a:off x="1126835" y="1800004"/>
            <a:ext cx="5440219" cy="479230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30909" y="896636"/>
            <a:ext cx="7961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Estimativas de crescimento de consumo para os horizontes futuros a cada ano comparadas com o crescimento observado, para cada fator EWMA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984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623664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</a:t>
            </a:r>
            <a:r>
              <a:rPr lang="pt-BR" dirty="0" err="1" smtClean="0"/>
              <a:t>dashboard</a:t>
            </a:r>
            <a:r>
              <a:rPr lang="pt-BR" dirty="0" smtClean="0"/>
              <a:t> de projeções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30909" y="896636"/>
            <a:ext cx="796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Média do resíduos acumulados das estimativas para os horizontes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212" t="21317" r="37071" b="19894"/>
          <a:stretch/>
        </p:blipFill>
        <p:spPr>
          <a:xfrm>
            <a:off x="1071417" y="1815939"/>
            <a:ext cx="6105237" cy="350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3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822" y="623664"/>
            <a:ext cx="8775020" cy="57265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b="1" dirty="0"/>
          </a:p>
          <a:p>
            <a:pPr marL="457200" lvl="1" indent="0">
              <a:buNone/>
            </a:pPr>
            <a:endParaRPr lang="pt-BR" sz="1600" dirty="0"/>
          </a:p>
          <a:p>
            <a:endParaRPr lang="pt-BR" sz="1800" dirty="0" smtClean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 smtClean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</a:t>
            </a:r>
            <a:r>
              <a:rPr lang="pt-BR" dirty="0" err="1" smtClean="0"/>
              <a:t>dashboard</a:t>
            </a:r>
            <a:r>
              <a:rPr lang="pt-BR" dirty="0" smtClean="0"/>
              <a:t> de projeções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30909" y="896636"/>
            <a:ext cx="7961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Média do resíduos acumulados das estimativas para os horizontes, por fator EWMA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570" t="20647" r="37677" b="28101"/>
          <a:stretch/>
        </p:blipFill>
        <p:spPr>
          <a:xfrm>
            <a:off x="656542" y="1538940"/>
            <a:ext cx="7155066" cy="364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6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19982"/>
            <a:ext cx="8888663" cy="663510"/>
          </a:xfrm>
        </p:spPr>
        <p:txBody>
          <a:bodyPr>
            <a:normAutofit/>
          </a:bodyPr>
          <a:lstStyle/>
          <a:p>
            <a:r>
              <a:rPr lang="pt-BR" dirty="0" smtClean="0"/>
              <a:t>Linguagem DAX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683492"/>
            <a:ext cx="8775020" cy="5093091"/>
          </a:xfrm>
        </p:spPr>
        <p:txBody>
          <a:bodyPr/>
          <a:lstStyle/>
          <a:p>
            <a:r>
              <a:rPr lang="pt-BR" dirty="0" smtClean="0"/>
              <a:t>As Medidas são criadas na Linguagem DAX</a:t>
            </a:r>
          </a:p>
          <a:p>
            <a:r>
              <a:rPr lang="pt-BR" dirty="0" smtClean="0"/>
              <a:t>Esta linguagem foi criada para gerar instruções de como os valores devem ser agregados a partir de um </a:t>
            </a:r>
            <a:r>
              <a:rPr lang="pt-BR" b="1" dirty="0" smtClean="0"/>
              <a:t>contexto </a:t>
            </a:r>
            <a:r>
              <a:rPr lang="pt-BR" dirty="0" smtClean="0"/>
              <a:t>de forma a se gerar um valor representativo relacionado ao </a:t>
            </a:r>
            <a:r>
              <a:rPr lang="pt-BR" b="1" dirty="0" smtClean="0"/>
              <a:t>contexto. </a:t>
            </a:r>
          </a:p>
          <a:p>
            <a:r>
              <a:rPr lang="pt-BR" dirty="0" smtClean="0"/>
              <a:t>Na metáfora do cubo, o motor de cálculo do Power </a:t>
            </a:r>
            <a:r>
              <a:rPr lang="pt-BR" dirty="0" err="1" smtClean="0"/>
              <a:t>Pivot</a:t>
            </a:r>
            <a:r>
              <a:rPr lang="pt-BR" dirty="0" smtClean="0"/>
              <a:t>, ao avaliar uma expressão DAX, recebe o contexto de um mini cubo, pode modificar este contexto, e finalmente executa a agregação de informações deste contexto modificado</a:t>
            </a:r>
          </a:p>
          <a:p>
            <a:r>
              <a:rPr lang="pt-BR" dirty="0" smtClean="0"/>
              <a:t>Algumas funções vão receber </a:t>
            </a:r>
            <a:r>
              <a:rPr lang="pt-BR" b="1" dirty="0" smtClean="0"/>
              <a:t>uma</a:t>
            </a:r>
            <a:r>
              <a:rPr lang="pt-BR" dirty="0" smtClean="0"/>
              <a:t> coluna de alguma tabela e agregar os valores desta coluna. São funções como SUM(Tabela[Coluna</a:t>
            </a:r>
            <a:r>
              <a:rPr lang="pt-BR" dirty="0"/>
              <a:t>]</a:t>
            </a:r>
            <a:r>
              <a:rPr lang="pt-BR" dirty="0" smtClean="0"/>
              <a:t>), MAX(</a:t>
            </a:r>
            <a:r>
              <a:rPr lang="pt-BR" dirty="0"/>
              <a:t>Tabela[Coluna</a:t>
            </a:r>
            <a:r>
              <a:rPr lang="pt-BR" dirty="0" smtClean="0"/>
              <a:t>]), STDEV.P(Tabela[Coluna])  etc.  </a:t>
            </a:r>
          </a:p>
          <a:p>
            <a:r>
              <a:rPr lang="pt-BR" dirty="0" smtClean="0"/>
              <a:t>Outras </a:t>
            </a:r>
            <a:r>
              <a:rPr lang="pt-BR" dirty="0"/>
              <a:t>funções DAX vão executar alterações no contexto de </a:t>
            </a:r>
            <a:r>
              <a:rPr lang="pt-BR" dirty="0" smtClean="0"/>
              <a:t>cálculo. Vamos ver a mais importante função deste tipo a seguir: CALCULATE</a:t>
            </a: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89070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19982"/>
            <a:ext cx="8888663" cy="663510"/>
          </a:xfrm>
        </p:spPr>
        <p:txBody>
          <a:bodyPr>
            <a:normAutofit/>
          </a:bodyPr>
          <a:lstStyle/>
          <a:p>
            <a:r>
              <a:rPr lang="pt-BR" dirty="0" smtClean="0"/>
              <a:t>A função CALCULATE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683492"/>
            <a:ext cx="8775020" cy="5093091"/>
          </a:xfrm>
        </p:spPr>
        <p:txBody>
          <a:bodyPr/>
          <a:lstStyle/>
          <a:p>
            <a:r>
              <a:rPr lang="pt-BR" dirty="0" smtClean="0"/>
              <a:t>A função CALCULATE calcula o resultado de uma expressão (que pode ser uma outra Medida) sob um contexto modificado a partir do contexto original</a:t>
            </a:r>
          </a:p>
          <a:p>
            <a:endParaRPr lang="pt-BR" dirty="0" smtClean="0"/>
          </a:p>
          <a:p>
            <a:r>
              <a:rPr lang="pt-BR" dirty="0" smtClean="0"/>
              <a:t>A sintaxe é a seguinte</a:t>
            </a:r>
          </a:p>
          <a:p>
            <a:pPr marL="457200" lvl="1" indent="0">
              <a:buNone/>
            </a:pPr>
            <a:r>
              <a:rPr lang="pt-BR" dirty="0" smtClean="0"/>
              <a:t>CALCULATE(&lt;expressão&gt;;&lt;FILTRO1&gt;;&lt;FILTRO2&gt;...,</a:t>
            </a:r>
            <a:r>
              <a:rPr lang="pt-BR" dirty="0"/>
              <a:t> &lt;</a:t>
            </a:r>
            <a:r>
              <a:rPr lang="pt-BR" dirty="0" smtClean="0"/>
              <a:t>FILTRON&gt;)</a:t>
            </a:r>
          </a:p>
          <a:p>
            <a:endParaRPr lang="pt-BR" dirty="0" smtClean="0"/>
          </a:p>
          <a:p>
            <a:r>
              <a:rPr lang="pt-BR" dirty="0" smtClean="0"/>
              <a:t>Estas cláusulas de FILTRO podem ser simples como Campo = Valor, o que adiciona uma restrição a mais ao contexto original</a:t>
            </a:r>
          </a:p>
          <a:p>
            <a:endParaRPr lang="pt-BR" dirty="0"/>
          </a:p>
          <a:p>
            <a:r>
              <a:rPr lang="pt-BR" dirty="0" smtClean="0"/>
              <a:t>Entretanto, é possível gerar modificações muito mais complexas no contexto original. </a:t>
            </a:r>
          </a:p>
          <a:p>
            <a:endParaRPr lang="pt-BR" dirty="0"/>
          </a:p>
          <a:p>
            <a:r>
              <a:rPr lang="pt-BR" dirty="0" smtClean="0"/>
              <a:t>É possível retirar restrições do contexto original, deslocar restrições de data do contexto original etc...</a:t>
            </a:r>
          </a:p>
          <a:p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60595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19982"/>
            <a:ext cx="8888663" cy="663510"/>
          </a:xfrm>
        </p:spPr>
        <p:txBody>
          <a:bodyPr>
            <a:normAutofit/>
          </a:bodyPr>
          <a:lstStyle/>
          <a:p>
            <a:r>
              <a:rPr lang="pt-BR" dirty="0" smtClean="0"/>
              <a:t>A função CALCULATE – Filtros Simples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683492"/>
            <a:ext cx="8775020" cy="5093091"/>
          </a:xfrm>
        </p:spPr>
        <p:txBody>
          <a:bodyPr/>
          <a:lstStyle/>
          <a:p>
            <a:r>
              <a:rPr lang="pt-BR" dirty="0" smtClean="0"/>
              <a:t>Com a função CALCULATE, podemos criar Medidas com restrições simples adicionais às que já existem no contexto original.</a:t>
            </a:r>
          </a:p>
          <a:p>
            <a:endParaRPr lang="pt-BR" dirty="0"/>
          </a:p>
          <a:p>
            <a:r>
              <a:rPr lang="pt-BR" dirty="0" smtClean="0"/>
              <a:t>No </a:t>
            </a:r>
            <a:r>
              <a:rPr lang="pt-BR" dirty="0"/>
              <a:t>nosso exemplo Exemplos\Power </a:t>
            </a:r>
            <a:r>
              <a:rPr lang="pt-BR" dirty="0" err="1" smtClean="0"/>
              <a:t>Pivot</a:t>
            </a:r>
            <a:r>
              <a:rPr lang="pt-BR" dirty="0"/>
              <a:t>\ExemploGoleiros.xlsx temos uma </a:t>
            </a:r>
            <a:r>
              <a:rPr lang="pt-BR" dirty="0" smtClean="0"/>
              <a:t>Medida que usa o </a:t>
            </a:r>
            <a:r>
              <a:rPr lang="pt-BR" dirty="0" err="1"/>
              <a:t>C</a:t>
            </a:r>
            <a:r>
              <a:rPr lang="pt-BR" dirty="0" err="1" smtClean="0"/>
              <a:t>alculate</a:t>
            </a:r>
            <a:r>
              <a:rPr lang="pt-BR" dirty="0" smtClean="0"/>
              <a:t> com esta restrição simples:</a:t>
            </a:r>
          </a:p>
          <a:p>
            <a:pPr marL="457200" lvl="1" indent="0">
              <a:buNone/>
            </a:pPr>
            <a:r>
              <a:rPr lang="pt-BR" dirty="0" smtClean="0"/>
              <a:t>Soma Gols Tomados Fora:=CALCULATE(</a:t>
            </a:r>
            <a:r>
              <a:rPr lang="pt-BR" dirty="0" smtClean="0">
                <a:solidFill>
                  <a:srgbClr val="00B050"/>
                </a:solidFill>
              </a:rPr>
              <a:t>[Soma Gols Tomados]</a:t>
            </a:r>
            <a:r>
              <a:rPr lang="pt-BR" dirty="0" smtClean="0"/>
              <a:t>;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'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Dim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Local'[Local] = "Fora"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r>
              <a:rPr lang="pt-BR" dirty="0" smtClean="0"/>
              <a:t>O primeiro parâmetro informa o cálculo que está sendo feito. No caso é uma outra medida</a:t>
            </a:r>
          </a:p>
          <a:p>
            <a:r>
              <a:rPr lang="pt-BR" dirty="0" smtClean="0"/>
              <a:t>O segundo parâmetro informa a alteração a ser feita no contexto. No caso é uma restrição adicional quanto à dimensão </a:t>
            </a:r>
            <a:r>
              <a:rPr lang="pt-BR" dirty="0" err="1" smtClean="0"/>
              <a:t>Dim</a:t>
            </a:r>
            <a:r>
              <a:rPr lang="pt-BR" dirty="0" smtClean="0"/>
              <a:t> Local</a:t>
            </a:r>
          </a:p>
          <a:p>
            <a:endParaRPr lang="pt-BR" dirty="0"/>
          </a:p>
          <a:p>
            <a:r>
              <a:rPr lang="pt-BR" dirty="0" smtClean="0"/>
              <a:t>Traduzindo: calcule a soma de gols tomados só quando o local é fora</a:t>
            </a:r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1890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19982"/>
            <a:ext cx="8888663" cy="663510"/>
          </a:xfrm>
        </p:spPr>
        <p:txBody>
          <a:bodyPr>
            <a:normAutofit/>
          </a:bodyPr>
          <a:lstStyle/>
          <a:p>
            <a:r>
              <a:rPr lang="pt-BR" dirty="0" smtClean="0"/>
              <a:t>A função CALCULATE – Filtros Simples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3644" y="683492"/>
            <a:ext cx="8775020" cy="1154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 smtClean="0"/>
              <a:t>A Medida </a:t>
            </a:r>
          </a:p>
          <a:p>
            <a:pPr marL="0" indent="0">
              <a:buNone/>
            </a:pPr>
            <a:r>
              <a:rPr lang="pt-BR" sz="1800" b="1" dirty="0" smtClean="0"/>
              <a:t>Soma </a:t>
            </a:r>
            <a:r>
              <a:rPr lang="pt-BR" sz="1800" b="1" dirty="0"/>
              <a:t>Gols Tomados Fora:=CALCULATE(</a:t>
            </a:r>
            <a:r>
              <a:rPr lang="pt-BR" sz="1800" b="1" dirty="0">
                <a:solidFill>
                  <a:srgbClr val="00B050"/>
                </a:solidFill>
              </a:rPr>
              <a:t>[Soma Gols Tomados]</a:t>
            </a:r>
            <a:r>
              <a:rPr lang="pt-BR" sz="1800" b="1" dirty="0"/>
              <a:t>;</a:t>
            </a:r>
            <a:r>
              <a:rPr lang="pt-BR" sz="1800" b="1" dirty="0">
                <a:solidFill>
                  <a:schemeClr val="bg2">
                    <a:lumMod val="50000"/>
                  </a:schemeClr>
                </a:solidFill>
              </a:rPr>
              <a:t>'</a:t>
            </a:r>
            <a:r>
              <a:rPr lang="pt-BR" sz="1800" b="1" dirty="0" err="1">
                <a:solidFill>
                  <a:schemeClr val="bg2">
                    <a:lumMod val="50000"/>
                  </a:schemeClr>
                </a:solidFill>
              </a:rPr>
              <a:t>Dim</a:t>
            </a:r>
            <a:r>
              <a:rPr lang="pt-BR" sz="1800" b="1" dirty="0">
                <a:solidFill>
                  <a:schemeClr val="bg2">
                    <a:lumMod val="50000"/>
                  </a:schemeClr>
                </a:solidFill>
              </a:rPr>
              <a:t> Local'[Local] = "Fora</a:t>
            </a:r>
            <a:r>
              <a:rPr lang="pt-BR" sz="1800" b="1" dirty="0" smtClean="0">
                <a:solidFill>
                  <a:schemeClr val="bg2">
                    <a:lumMod val="50000"/>
                  </a:schemeClr>
                </a:solidFill>
              </a:rPr>
              <a:t>"</a:t>
            </a:r>
            <a:r>
              <a:rPr lang="pt-BR" sz="1800" b="1" dirty="0" smtClean="0"/>
              <a:t>)</a:t>
            </a:r>
            <a:r>
              <a:rPr lang="pt-BR" sz="1800" dirty="0" smtClean="0"/>
              <a:t> é </a:t>
            </a:r>
          </a:p>
          <a:p>
            <a:pPr marL="0" indent="0">
              <a:buNone/>
            </a:pPr>
            <a:r>
              <a:rPr lang="pt-BR" sz="1800" dirty="0" smtClean="0"/>
              <a:t>equivalente a Soma Gols Tomados com o filtro adicional de Local</a:t>
            </a:r>
          </a:p>
          <a:p>
            <a:pPr marL="0" indent="0">
              <a:buNone/>
            </a:pPr>
            <a:endParaRPr lang="pt-BR" b="1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187" t="14251" r="52452" b="2158"/>
          <a:stretch/>
        </p:blipFill>
        <p:spPr>
          <a:xfrm>
            <a:off x="1991913" y="2106654"/>
            <a:ext cx="4147794" cy="460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ersonalizada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AA429">
            <a:alpha val="34000"/>
          </a:srgb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E906647B38C4F43B534A1110B2ADE8B" ma:contentTypeVersion="0" ma:contentTypeDescription="Crie um novo documento." ma:contentTypeScope="" ma:versionID="82674521056be81c60797bc9f4f38248">
  <xsd:schema xmlns:xsd="http://www.w3.org/2001/XMLSchema" xmlns:p="http://schemas.microsoft.com/office/2006/metadata/properties" targetNamespace="http://schemas.microsoft.com/office/2006/metadata/properties" ma:root="true" ma:fieldsID="834597303d62dd03ddcd59f56325a21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 ma:readOnly="true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E9449CA4-20A7-4C54-8484-0BDAD6D15F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0D7D7E-6E52-4FEC-ACD0-D705ABBF7845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303BABD-B815-4984-B2FE-7F29B947E5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15507</TotalTime>
  <Words>3427</Words>
  <Application>Microsoft Office PowerPoint</Application>
  <PresentationFormat>Apresentação na tela (4:3)</PresentationFormat>
  <Paragraphs>633</Paragraphs>
  <Slides>59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Tema do Office</vt:lpstr>
      <vt:lpstr>Excel para BI Self Service</vt:lpstr>
      <vt:lpstr>Hoje (e na próxima aula). Fundamentos do Power Pivot</vt:lpstr>
      <vt:lpstr>Referências</vt:lpstr>
      <vt:lpstr>Gerenciando Medidas</vt:lpstr>
      <vt:lpstr>Gerenciando Medidas</vt:lpstr>
      <vt:lpstr>Linguagem DAX</vt:lpstr>
      <vt:lpstr>A função CALCULATE</vt:lpstr>
      <vt:lpstr>A função CALCULATE – Filtros Simples</vt:lpstr>
      <vt:lpstr>A função CALCULATE – Filtros Simples</vt:lpstr>
      <vt:lpstr>A função CALCULATE – Filtros Simples</vt:lpstr>
      <vt:lpstr>Mostrando todos os contextos – IF() e ISBLANK()</vt:lpstr>
      <vt:lpstr>Mostrando todos os contextos – IF() e ISBLANK()</vt:lpstr>
      <vt:lpstr>A função CALCULATE – Relaxando restrições do contexto – Função ALL()</vt:lpstr>
      <vt:lpstr>A função CALCULATE – Relaxando restrições do contexto – Função ALL()</vt:lpstr>
      <vt:lpstr>A função CALCULATE – Relaxando restrições do contexto – Função ALL()</vt:lpstr>
      <vt:lpstr>Tratando erros nas Medidas</vt:lpstr>
      <vt:lpstr>Tratando erros nas Medidas</vt:lpstr>
      <vt:lpstr>Truques de visualização</vt:lpstr>
      <vt:lpstr>Truques de visualização – Formatação Condicional</vt:lpstr>
      <vt:lpstr>Truques de visualização – Uma Tabela Dinâmica para Gráfico e outra Tabela Dinâmica para visualização detalhada</vt:lpstr>
      <vt:lpstr>Truques de visualização – Uma Tabela Dinâmica para Gráfico e outra Tabela Dinâmica para visualização detalhada</vt:lpstr>
      <vt:lpstr>Truques de visualização – Medida adicional constante</vt:lpstr>
      <vt:lpstr>Truques de visualização – Gráfico do tipo “Combinação”</vt:lpstr>
      <vt:lpstr>A função CALCULATE com FILTER – Medidas acumuladas na data</vt:lpstr>
      <vt:lpstr>A função CALCULATE com FILTER – Medidas acumuladas na data</vt:lpstr>
      <vt:lpstr>A função ALLSELECTED</vt:lpstr>
      <vt:lpstr>A função ALLSELECTED</vt:lpstr>
      <vt:lpstr>Tabelas desconectadas como parâmetros de consulta</vt:lpstr>
      <vt:lpstr>Tabelas desconectadas como parâmetros de consulta</vt:lpstr>
      <vt:lpstr>Tabelas desconectadas como parâmetros de consulta</vt:lpstr>
      <vt:lpstr>Tabelas desconectadas como parâmetros de consulta</vt:lpstr>
      <vt:lpstr>Tabelas desconectadas como parâmetros de consulta</vt:lpstr>
      <vt:lpstr>Tabelas desconectadas como parâmetros de consulta</vt:lpstr>
      <vt:lpstr>Tabelas desconectadas como parâmetros de consulta – HASONEVALUE()</vt:lpstr>
      <vt:lpstr>Tabelas desconectadas como parâmetros de consulta – HASONEVALUE()</vt:lpstr>
      <vt:lpstr>Trabalhando com datas – marcando a dimensão de data</vt:lpstr>
      <vt:lpstr>Trabalhando com datas – Time Intelligence functions</vt:lpstr>
      <vt:lpstr>Trabalhando com datas – Valor no período anterior</vt:lpstr>
      <vt:lpstr>Trabalhando com datas – Crescimento no período</vt:lpstr>
      <vt:lpstr>Trabalhando com datas – Valor mesmo período ano passado</vt:lpstr>
      <vt:lpstr>Trabalhando com datas – Último valor disponível</vt:lpstr>
      <vt:lpstr>Trabalhando com datas – série temporal “esburacada”</vt:lpstr>
      <vt:lpstr>Trabalhando com datas – série temporal “esburacada”</vt:lpstr>
      <vt:lpstr>Trabalhando com datas – série temporal “esburacada”</vt:lpstr>
      <vt:lpstr>Trabalhando com datas – série temporal “esburacada”</vt:lpstr>
      <vt:lpstr>Trabalhando com datas – série temporal “esburacada”</vt:lpstr>
      <vt:lpstr>Trabalhando com datas – série temporal “esburacada”</vt:lpstr>
      <vt:lpstr>Trabalhando com datas – último valor disponível a cada momento</vt:lpstr>
      <vt:lpstr>Trabalhando com datas – último valor disponível a cada momento</vt:lpstr>
      <vt:lpstr>Trabalhando com datas – último valor disponível a cada momento</vt:lpstr>
      <vt:lpstr>Trabalhando com datas – Iterando nos elementos da dimensão</vt:lpstr>
      <vt:lpstr>Trabalhando com datas – Iterando nos elementos da dimensão</vt:lpstr>
      <vt:lpstr>Exemplo de dashboard de projeções</vt:lpstr>
      <vt:lpstr>Exemplo de dashboard de projeções</vt:lpstr>
      <vt:lpstr>Exemplo de dashboard de projeções</vt:lpstr>
      <vt:lpstr>Exemplo de dashboard de projeções</vt:lpstr>
      <vt:lpstr>Exemplo de dashboard de projeções</vt:lpstr>
      <vt:lpstr>Exemplo de dashboard de projeções</vt:lpstr>
      <vt:lpstr>Exemplo de dashboard de projeções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Carlos Henrique Brasil de Carvalho</dc:creator>
  <cp:lastModifiedBy>Bruno Mauricio Rodrigues Crotman</cp:lastModifiedBy>
  <cp:revision>917</cp:revision>
  <cp:lastPrinted>2017-01-26T16:55:59Z</cp:lastPrinted>
  <dcterms:created xsi:type="dcterms:W3CDTF">2016-08-28T16:01:47Z</dcterms:created>
  <dcterms:modified xsi:type="dcterms:W3CDTF">2017-12-06T18:10:22Z</dcterms:modified>
</cp:coreProperties>
</file>